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398" r:id="rId2"/>
    <p:sldId id="442" r:id="rId3"/>
    <p:sldId id="461" r:id="rId4"/>
    <p:sldId id="460" r:id="rId5"/>
    <p:sldId id="488" r:id="rId6"/>
    <p:sldId id="485" r:id="rId7"/>
    <p:sldId id="468" r:id="rId8"/>
    <p:sldId id="467" r:id="rId9"/>
    <p:sldId id="466" r:id="rId10"/>
    <p:sldId id="465" r:id="rId11"/>
    <p:sldId id="464" r:id="rId12"/>
    <p:sldId id="463" r:id="rId13"/>
    <p:sldId id="484" r:id="rId14"/>
    <p:sldId id="473" r:id="rId15"/>
    <p:sldId id="480" r:id="rId16"/>
    <p:sldId id="479" r:id="rId17"/>
    <p:sldId id="478" r:id="rId18"/>
    <p:sldId id="477" r:id="rId19"/>
    <p:sldId id="476" r:id="rId20"/>
    <p:sldId id="475" r:id="rId21"/>
    <p:sldId id="474" r:id="rId22"/>
    <p:sldId id="472" r:id="rId23"/>
    <p:sldId id="471" r:id="rId24"/>
    <p:sldId id="470" r:id="rId25"/>
    <p:sldId id="469" r:id="rId26"/>
    <p:sldId id="483" r:id="rId27"/>
    <p:sldId id="486" r:id="rId28"/>
    <p:sldId id="487" r:id="rId29"/>
    <p:sldId id="491" r:id="rId30"/>
    <p:sldId id="493" r:id="rId31"/>
    <p:sldId id="489" r:id="rId32"/>
    <p:sldId id="490" r:id="rId33"/>
    <p:sldId id="494" r:id="rId34"/>
    <p:sldId id="495" r:id="rId35"/>
    <p:sldId id="496" r:id="rId36"/>
    <p:sldId id="497" r:id="rId37"/>
    <p:sldId id="498" r:id="rId38"/>
    <p:sldId id="499" r:id="rId39"/>
    <p:sldId id="500" r:id="rId40"/>
    <p:sldId id="507" r:id="rId41"/>
    <p:sldId id="506" r:id="rId42"/>
    <p:sldId id="505" r:id="rId43"/>
    <p:sldId id="503" r:id="rId44"/>
    <p:sldId id="504" r:id="rId45"/>
    <p:sldId id="452" r:id="rId46"/>
    <p:sldId id="512" r:id="rId47"/>
    <p:sldId id="510" r:id="rId48"/>
  </p:sldIdLst>
  <p:sldSz cx="9144000" cy="6858000" type="screen4x3"/>
  <p:notesSz cx="9144000" cy="6858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озділ за замовчуванням" id="{36C598A7-788E-4564-A774-F8E60C446795}">
          <p14:sldIdLst>
            <p14:sldId id="398"/>
            <p14:sldId id="442"/>
            <p14:sldId id="461"/>
            <p14:sldId id="460"/>
            <p14:sldId id="488"/>
            <p14:sldId id="485"/>
            <p14:sldId id="468"/>
            <p14:sldId id="467"/>
            <p14:sldId id="466"/>
            <p14:sldId id="465"/>
            <p14:sldId id="464"/>
            <p14:sldId id="463"/>
            <p14:sldId id="484"/>
            <p14:sldId id="473"/>
            <p14:sldId id="480"/>
            <p14:sldId id="479"/>
            <p14:sldId id="478"/>
            <p14:sldId id="477"/>
            <p14:sldId id="476"/>
            <p14:sldId id="475"/>
            <p14:sldId id="474"/>
            <p14:sldId id="472"/>
            <p14:sldId id="471"/>
            <p14:sldId id="470"/>
            <p14:sldId id="469"/>
            <p14:sldId id="483"/>
            <p14:sldId id="486"/>
            <p14:sldId id="487"/>
            <p14:sldId id="491"/>
            <p14:sldId id="493"/>
            <p14:sldId id="489"/>
            <p14:sldId id="490"/>
            <p14:sldId id="494"/>
            <p14:sldId id="495"/>
            <p14:sldId id="496"/>
            <p14:sldId id="497"/>
            <p14:sldId id="498"/>
            <p14:sldId id="499"/>
            <p14:sldId id="500"/>
            <p14:sldId id="507"/>
            <p14:sldId id="506"/>
            <p14:sldId id="505"/>
            <p14:sldId id="503"/>
            <p14:sldId id="504"/>
            <p14:sldId id="452"/>
            <p14:sldId id="512"/>
            <p14:sldId id="510"/>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Іван Шелемей" initials="ІШ" lastIdx="2" clrIdx="0">
    <p:extLst>
      <p:ext uri="{19B8F6BF-5375-455C-9EA6-DF929625EA0E}">
        <p15:presenceInfo xmlns:p15="http://schemas.microsoft.com/office/powerpoint/2012/main" userId="2f7241362a98afe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7FFF"/>
    <a:srgbClr val="FFCC00"/>
    <a:srgbClr val="0000CC"/>
    <a:srgbClr val="FF66FF"/>
    <a:srgbClr val="1563FF"/>
    <a:srgbClr val="009900"/>
    <a:srgbClr val="FF0066"/>
    <a:srgbClr val="D60093"/>
    <a:srgbClr val="0080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1597" autoAdjust="0"/>
  </p:normalViewPr>
  <p:slideViewPr>
    <p:cSldViewPr>
      <p:cViewPr varScale="1">
        <p:scale>
          <a:sx n="77" d="100"/>
          <a:sy n="77" d="100"/>
        </p:scale>
        <p:origin x="1762" y="72"/>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Аркуш1!$B$1</c:f>
              <c:strCache>
                <c:ptCount val="1"/>
                <c:pt idx="0">
                  <c:v>Продаж</c:v>
                </c:pt>
              </c:strCache>
            </c:strRef>
          </c:tx>
          <c:explosion val="14"/>
          <c:dPt>
            <c:idx val="0"/>
            <c:bubble3D val="0"/>
            <c:spPr>
              <a:solidFill>
                <a:schemeClr val="accent1"/>
              </a:solidFill>
              <a:ln w="19050">
                <a:solidFill>
                  <a:schemeClr val="lt1"/>
                </a:solidFill>
              </a:ln>
              <a:effectLst/>
            </c:spPr>
            <c:extLst>
              <c:ext xmlns:c16="http://schemas.microsoft.com/office/drawing/2014/chart" uri="{C3380CC4-5D6E-409C-BE32-E72D297353CC}">
                <c16:uniqueId val="{00000002-384F-4E5E-869A-013FF76BB6B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231-42B7-A58E-C2BBFE1F27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231-42B7-A58E-C2BBFE1F27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231-42B7-A58E-C2BBFE1F27E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231-42B7-A58E-C2BBFE1F27E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231-42B7-A58E-C2BBFE1F27EB}"/>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3-384F-4E5E-869A-013FF76BB6B9}"/>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4231-42B7-A58E-C2BBFE1F27EB}"/>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4231-42B7-A58E-C2BBFE1F27EB}"/>
              </c:ext>
            </c:extLst>
          </c:dPt>
          <c:dLbls>
            <c:dLbl>
              <c:idx val="6"/>
              <c:layout>
                <c:manualLayout>
                  <c:x val="1.422526942468647E-2"/>
                  <c:y val="5.578021169524727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84F-4E5E-869A-013FF76BB6B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uk-UA"/>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Аркуш1!$A$2:$A$10</c:f>
              <c:strCache>
                <c:ptCount val="9"/>
                <c:pt idx="0">
                  <c:v>Опіка і піклування</c:v>
                </c:pt>
                <c:pt idx="1">
                  <c:v>ЖКГ та благоустрою</c:v>
                </c:pt>
                <c:pt idx="2">
                  <c:v>Законності і правопорядку</c:v>
                </c:pt>
                <c:pt idx="3">
                  <c:v>Соціального захисту </c:v>
                </c:pt>
                <c:pt idx="4">
                  <c:v>Бюджет і фінанси </c:v>
                </c:pt>
                <c:pt idx="5">
                  <c:v>Управління комунальною власністю </c:v>
                </c:pt>
                <c:pt idx="6">
                  <c:v>Освіта, культура і спорт </c:v>
                </c:pt>
                <c:pt idx="7">
                  <c:v>Законності і правопорядку </c:v>
                </c:pt>
                <c:pt idx="8">
                  <c:v>Інші</c:v>
                </c:pt>
              </c:strCache>
            </c:strRef>
          </c:cat>
          <c:val>
            <c:numRef>
              <c:f>Аркуш1!$B$2:$B$10</c:f>
              <c:numCache>
                <c:formatCode>General</c:formatCode>
                <c:ptCount val="9"/>
                <c:pt idx="0">
                  <c:v>23</c:v>
                </c:pt>
                <c:pt idx="1">
                  <c:v>51</c:v>
                </c:pt>
                <c:pt idx="2">
                  <c:v>4</c:v>
                </c:pt>
                <c:pt idx="3">
                  <c:v>5</c:v>
                </c:pt>
                <c:pt idx="4">
                  <c:v>2</c:v>
                </c:pt>
                <c:pt idx="5">
                  <c:v>3</c:v>
                </c:pt>
                <c:pt idx="6">
                  <c:v>4</c:v>
                </c:pt>
                <c:pt idx="7">
                  <c:v>3</c:v>
                </c:pt>
                <c:pt idx="8">
                  <c:v>18</c:v>
                </c:pt>
              </c:numCache>
            </c:numRef>
          </c:val>
          <c:extLst>
            <c:ext xmlns:c16="http://schemas.microsoft.com/office/drawing/2014/chart" uri="{C3380CC4-5D6E-409C-BE32-E72D297353CC}">
              <c16:uniqueId val="{00000000-384F-4E5E-869A-013FF76BB6B9}"/>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412057086614172"/>
          <c:y val="0.13705583756345177"/>
          <c:w val="0.59509219160104987"/>
          <c:h val="0.72498541108757342"/>
        </c:manualLayout>
      </c:layout>
      <c:pieChart>
        <c:varyColors val="1"/>
        <c:ser>
          <c:idx val="0"/>
          <c:order val="0"/>
          <c:tx>
            <c:strRef>
              <c:f>Аркуш1!$B$1</c:f>
              <c:strCache>
                <c:ptCount val="1"/>
                <c:pt idx="0">
                  <c:v>Послуги, надані відділом ЦНАП за грудень 2023 року</c:v>
                </c:pt>
              </c:strCache>
            </c:strRef>
          </c:tx>
          <c:explosion val="1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4C6-401C-A04D-685BC401573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4C6-401C-A04D-685BC401573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93A9-4B86-B08B-2D83C601884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4C6-401C-A04D-685BC4015737}"/>
              </c:ext>
            </c:extLst>
          </c:dPt>
          <c:dLbls>
            <c:spPr>
              <a:noFill/>
              <a:ln>
                <a:noFill/>
              </a:ln>
              <a:effectLst/>
            </c:spPr>
            <c:txPr>
              <a:bodyPr rot="0" spcFirstLastPara="1" vertOverflow="ellipsis" vert="horz" wrap="square" lIns="38100" tIns="19050" rIns="38100" bIns="19050" anchor="ctr" anchorCtr="1">
                <a:spAutoFit/>
              </a:bodyPr>
              <a:lstStyle/>
              <a:p>
                <a:pPr>
                  <a:defRPr lang="en-US" sz="1800" b="0" i="0" u="none" strike="noStrike" kern="1200" baseline="0">
                    <a:solidFill>
                      <a:schemeClr val="bg1"/>
                    </a:solidFill>
                    <a:latin typeface="+mn-lt"/>
                    <a:ea typeface="+mn-ea"/>
                    <a:cs typeface="+mn-cs"/>
                  </a:defRPr>
                </a:pPr>
                <a:endParaRPr lang="uk-UA"/>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Аркуш1!$A$2:$A$5</c:f>
              <c:strCache>
                <c:ptCount val="4"/>
                <c:pt idx="0">
                  <c:v>Соціальних  послуг</c:v>
                </c:pt>
                <c:pt idx="1">
                  <c:v>земельних  послуг</c:v>
                </c:pt>
                <c:pt idx="2">
                  <c:v>довідки</c:v>
                </c:pt>
                <c:pt idx="3">
                  <c:v>послуг в галузі архітектури та земельних відносин</c:v>
                </c:pt>
              </c:strCache>
            </c:strRef>
          </c:cat>
          <c:val>
            <c:numRef>
              <c:f>Аркуш1!$B$2:$B$5</c:f>
              <c:numCache>
                <c:formatCode>General</c:formatCode>
                <c:ptCount val="4"/>
                <c:pt idx="0">
                  <c:v>84</c:v>
                </c:pt>
                <c:pt idx="1">
                  <c:v>22</c:v>
                </c:pt>
                <c:pt idx="2">
                  <c:v>155</c:v>
                </c:pt>
                <c:pt idx="3">
                  <c:v>0</c:v>
                </c:pt>
              </c:numCache>
            </c:numRef>
          </c:val>
          <c:extLst>
            <c:ext xmlns:c16="http://schemas.microsoft.com/office/drawing/2014/chart" uri="{C3380CC4-5D6E-409C-BE32-E72D297353CC}">
              <c16:uniqueId val="{00000000-93A9-4B86-B08B-2D83C601884B}"/>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lang="en-US" sz="1800" b="0" i="0" u="none" strike="noStrike" kern="1200" baseline="0">
              <a:solidFill>
                <a:schemeClr val="bg1"/>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kern="1200">
          <a:solidFill>
            <a:schemeClr val="bg1"/>
          </a:solidFill>
          <a:latin typeface="+mn-lt"/>
          <a:ea typeface="+mn-ea"/>
          <a:cs typeface="+mn-cs"/>
        </a:defRPr>
      </a:pPr>
      <a:endParaRPr lang="uk-UA"/>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uk-UA" sz="1800" kern="1200" dirty="0">
                <a:solidFill>
                  <a:schemeClr val="bg1"/>
                </a:solidFill>
                <a:latin typeface="+mn-lt"/>
                <a:ea typeface="+mn-ea"/>
                <a:cs typeface="+mn-cs"/>
              </a:rPr>
              <a:t>Адміністративні послуги соціального характеру (надані відділом ЦНАП</a:t>
            </a:r>
            <a:r>
              <a:rPr lang="uk-UA" sz="1800" kern="1200" baseline="0" dirty="0">
                <a:solidFill>
                  <a:schemeClr val="bg1"/>
                </a:solidFill>
                <a:latin typeface="+mn-lt"/>
                <a:ea typeface="+mn-ea"/>
                <a:cs typeface="+mn-cs"/>
              </a:rPr>
              <a:t>  </a:t>
            </a:r>
            <a:r>
              <a:rPr lang="uk-UA" sz="1800" kern="1200" dirty="0">
                <a:solidFill>
                  <a:schemeClr val="bg1"/>
                </a:solidFill>
                <a:latin typeface="+mn-lt"/>
                <a:ea typeface="+mn-ea"/>
                <a:cs typeface="+mn-cs"/>
              </a:rPr>
              <a:t>за грудень 2023 року)</a:t>
            </a:r>
          </a:p>
        </c:rich>
      </c:tx>
      <c:layout>
        <c:manualLayout>
          <c:xMode val="edge"/>
          <c:yMode val="edge"/>
          <c:x val="0.12207879600156363"/>
          <c:y val="3.2432432432432434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Аркуш1!$B$1</c:f>
              <c:strCache>
                <c:ptCount val="1"/>
                <c:pt idx="0">
                  <c:v>всього</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0" i="0" u="none" strike="noStrike" kern="1200" spc="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c:f>
              <c:strCache>
                <c:ptCount val="1"/>
                <c:pt idx="0">
                  <c:v>Соціальних  послуг</c:v>
                </c:pt>
              </c:strCache>
            </c:strRef>
          </c:cat>
          <c:val>
            <c:numRef>
              <c:f>Аркуш1!$B$2</c:f>
              <c:numCache>
                <c:formatCode>General</c:formatCode>
                <c:ptCount val="1"/>
                <c:pt idx="0">
                  <c:v>84</c:v>
                </c:pt>
              </c:numCache>
            </c:numRef>
          </c:val>
          <c:extLst>
            <c:ext xmlns:c16="http://schemas.microsoft.com/office/drawing/2014/chart" uri="{C3380CC4-5D6E-409C-BE32-E72D297353CC}">
              <c16:uniqueId val="{00000000-D683-4F5B-901A-66488CA8C547}"/>
            </c:ext>
          </c:extLst>
        </c:ser>
        <c:ser>
          <c:idx val="1"/>
          <c:order val="1"/>
          <c:tx>
            <c:strRef>
              <c:f>Аркуш1!$C$1</c:f>
              <c:strCache>
                <c:ptCount val="1"/>
                <c:pt idx="0">
                  <c:v>субсидії</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0" i="0" u="none" strike="noStrike" kern="1200" spc="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c:f>
              <c:strCache>
                <c:ptCount val="1"/>
                <c:pt idx="0">
                  <c:v>Соціальних  послуг</c:v>
                </c:pt>
              </c:strCache>
            </c:strRef>
          </c:cat>
          <c:val>
            <c:numRef>
              <c:f>Аркуш1!$C$2</c:f>
              <c:numCache>
                <c:formatCode>General</c:formatCode>
                <c:ptCount val="1"/>
                <c:pt idx="0">
                  <c:v>34</c:v>
                </c:pt>
              </c:numCache>
            </c:numRef>
          </c:val>
          <c:extLst>
            <c:ext xmlns:c16="http://schemas.microsoft.com/office/drawing/2014/chart" uri="{C3380CC4-5D6E-409C-BE32-E72D297353CC}">
              <c16:uniqueId val="{00000001-D683-4F5B-901A-66488CA8C547}"/>
            </c:ext>
          </c:extLst>
        </c:ser>
        <c:ser>
          <c:idx val="2"/>
          <c:order val="2"/>
          <c:tx>
            <c:strRef>
              <c:f>Аркуш1!$D$1</c:f>
              <c:strCache>
                <c:ptCount val="1"/>
                <c:pt idx="0">
                  <c:v>пільги</c:v>
                </c:pt>
              </c:strCache>
            </c:strRef>
          </c:tx>
          <c:spPr>
            <a:solidFill>
              <a:schemeClr val="accent3"/>
            </a:solidFill>
            <a:ln>
              <a:noFill/>
            </a:ln>
            <a:effectLst/>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0" i="0" u="none" strike="noStrike" kern="1200" spc="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c:f>
              <c:strCache>
                <c:ptCount val="1"/>
                <c:pt idx="0">
                  <c:v>Соціальних  послуг</c:v>
                </c:pt>
              </c:strCache>
            </c:strRef>
          </c:cat>
          <c:val>
            <c:numRef>
              <c:f>Аркуш1!$D$2</c:f>
              <c:numCache>
                <c:formatCode>General</c:formatCode>
                <c:ptCount val="1"/>
                <c:pt idx="0">
                  <c:v>19</c:v>
                </c:pt>
              </c:numCache>
            </c:numRef>
          </c:val>
          <c:extLst>
            <c:ext xmlns:c16="http://schemas.microsoft.com/office/drawing/2014/chart" uri="{C3380CC4-5D6E-409C-BE32-E72D297353CC}">
              <c16:uniqueId val="{00000002-D683-4F5B-901A-66488CA8C547}"/>
            </c:ext>
          </c:extLst>
        </c:ser>
        <c:ser>
          <c:idx val="3"/>
          <c:order val="3"/>
          <c:tx>
            <c:strRef>
              <c:f>Аркуш1!$E$1</c:f>
              <c:strCache>
                <c:ptCount val="1"/>
                <c:pt idx="0">
                  <c:v>допомоги</c:v>
                </c:pt>
              </c:strCache>
            </c:strRef>
          </c:tx>
          <c:spPr>
            <a:solidFill>
              <a:schemeClr val="accent4"/>
            </a:solidFill>
            <a:ln>
              <a:noFill/>
            </a:ln>
            <a:effectLst/>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0" i="0" u="none" strike="noStrike" kern="1200" spc="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c:f>
              <c:strCache>
                <c:ptCount val="1"/>
                <c:pt idx="0">
                  <c:v>Соціальних  послуг</c:v>
                </c:pt>
              </c:strCache>
            </c:strRef>
          </c:cat>
          <c:val>
            <c:numRef>
              <c:f>Аркуш1!$E$2</c:f>
              <c:numCache>
                <c:formatCode>General</c:formatCode>
                <c:ptCount val="1"/>
                <c:pt idx="0">
                  <c:v>31</c:v>
                </c:pt>
              </c:numCache>
            </c:numRef>
          </c:val>
          <c:extLst>
            <c:ext xmlns:c16="http://schemas.microsoft.com/office/drawing/2014/chart" uri="{C3380CC4-5D6E-409C-BE32-E72D297353CC}">
              <c16:uniqueId val="{00000003-D683-4F5B-901A-66488CA8C547}"/>
            </c:ext>
          </c:extLst>
        </c:ser>
        <c:dLbls>
          <c:showLegendKey val="0"/>
          <c:showVal val="0"/>
          <c:showCatName val="0"/>
          <c:showSerName val="0"/>
          <c:showPercent val="0"/>
          <c:showBubbleSize val="0"/>
        </c:dLbls>
        <c:gapWidth val="150"/>
        <c:shape val="box"/>
        <c:axId val="419569968"/>
        <c:axId val="419579536"/>
        <c:axId val="432607200"/>
      </c:bar3DChart>
      <c:catAx>
        <c:axId val="4195699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crossAx val="419579536"/>
        <c:crosses val="autoZero"/>
        <c:auto val="1"/>
        <c:lblAlgn val="ctr"/>
        <c:lblOffset val="100"/>
        <c:noMultiLvlLbl val="0"/>
      </c:catAx>
      <c:valAx>
        <c:axId val="419579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rtl="0">
              <a:defRPr lang="en-US" sz="1800" b="0" i="0" u="none" strike="noStrike" kern="1200" spc="0" baseline="0">
                <a:solidFill>
                  <a:schemeClr val="bg1"/>
                </a:solidFill>
                <a:latin typeface="+mn-lt"/>
                <a:ea typeface="+mn-ea"/>
                <a:cs typeface="+mn-cs"/>
              </a:defRPr>
            </a:pPr>
            <a:endParaRPr lang="uk-UA"/>
          </a:p>
        </c:txPr>
        <c:crossAx val="419569968"/>
        <c:crosses val="autoZero"/>
        <c:crossBetween val="between"/>
      </c:valAx>
      <c:serAx>
        <c:axId val="43260720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lang="en-US" sz="1800" b="0" i="0" u="none" strike="noStrike" kern="1200" spc="0" baseline="0">
                <a:solidFill>
                  <a:schemeClr val="bg1"/>
                </a:solidFill>
                <a:latin typeface="+mn-lt"/>
                <a:ea typeface="+mn-ea"/>
                <a:cs typeface="+mn-cs"/>
              </a:defRPr>
            </a:pPr>
            <a:endParaRPr lang="uk-UA"/>
          </a:p>
        </c:txPr>
        <c:crossAx val="419579536"/>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ru-RU" sz="1800" kern="1200" dirty="0" err="1">
                <a:solidFill>
                  <a:prstClr val="white"/>
                </a:solidFill>
                <a:latin typeface="Calibri"/>
                <a:ea typeface="+mn-ea"/>
                <a:cs typeface="+mn-cs"/>
              </a:rPr>
              <a:t>Надійшло</a:t>
            </a:r>
            <a:r>
              <a:rPr lang="ru-RU" sz="1800" kern="1200" dirty="0">
                <a:solidFill>
                  <a:prstClr val="white"/>
                </a:solidFill>
                <a:latin typeface="Calibri"/>
                <a:ea typeface="+mn-ea"/>
                <a:cs typeface="+mn-cs"/>
              </a:rPr>
              <a:t> </a:t>
            </a:r>
            <a:r>
              <a:rPr lang="ru-RU" sz="1800" kern="1200" dirty="0" err="1">
                <a:solidFill>
                  <a:prstClr val="white"/>
                </a:solidFill>
                <a:latin typeface="Calibri"/>
                <a:ea typeface="+mn-ea"/>
                <a:cs typeface="+mn-cs"/>
              </a:rPr>
              <a:t>звернень</a:t>
            </a:r>
            <a:r>
              <a:rPr lang="ru-RU" sz="1800" kern="1200" dirty="0">
                <a:solidFill>
                  <a:prstClr val="white"/>
                </a:solidFill>
                <a:latin typeface="Calibri"/>
                <a:ea typeface="+mn-ea"/>
                <a:cs typeface="+mn-cs"/>
              </a:rPr>
              <a:t> у 2023 </a:t>
            </a:r>
            <a:r>
              <a:rPr lang="ru-RU" sz="1800" kern="1200" dirty="0" err="1">
                <a:solidFill>
                  <a:prstClr val="white"/>
                </a:solidFill>
                <a:latin typeface="Calibri"/>
                <a:ea typeface="+mn-ea"/>
                <a:cs typeface="+mn-cs"/>
              </a:rPr>
              <a:t>році</a:t>
            </a:r>
            <a:r>
              <a:rPr lang="ru-RU" sz="1800" kern="1200" dirty="0">
                <a:solidFill>
                  <a:prstClr val="white"/>
                </a:solidFill>
                <a:latin typeface="Calibri"/>
                <a:ea typeface="+mn-ea"/>
                <a:cs typeface="+mn-cs"/>
              </a:rPr>
              <a:t>  - 1763</a:t>
            </a:r>
            <a:endParaRPr lang="uk-UA" sz="1800" kern="1200" dirty="0">
              <a:solidFill>
                <a:prstClr val="white"/>
              </a:solidFill>
              <a:latin typeface="Calibri"/>
              <a:ea typeface="+mn-ea"/>
              <a:cs typeface="+mn-cs"/>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plotArea>
      <c:layout/>
      <c:barChart>
        <c:barDir val="col"/>
        <c:grouping val="clustered"/>
        <c:varyColors val="0"/>
        <c:ser>
          <c:idx val="0"/>
          <c:order val="0"/>
          <c:tx>
            <c:strRef>
              <c:f>Аркуш1!$B$1</c:f>
              <c:strCache>
                <c:ptCount val="1"/>
                <c:pt idx="0">
                  <c:v>Стовпець2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rtl="0">
                  <a:defRPr lang="en-US" sz="1200" b="0" i="0" u="none" strike="noStrike" kern="1200" spc="0" baseline="0">
                    <a:solidFill>
                      <a:prstClr val="white"/>
                    </a:solidFill>
                    <a:latin typeface="Calibri"/>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Аркуш1!$A$2:$A$5</c:f>
              <c:strCache>
                <c:ptCount val="2"/>
                <c:pt idx="0">
                  <c:v>Аграрної політики та земельних відносин </c:v>
                </c:pt>
                <c:pt idx="1">
                  <c:v>Соціального захисту </c:v>
                </c:pt>
              </c:strCache>
            </c:strRef>
          </c:cat>
          <c:val>
            <c:numRef>
              <c:f>Аркуш1!$B$2:$B$5</c:f>
              <c:numCache>
                <c:formatCode>General</c:formatCode>
                <c:ptCount val="4"/>
                <c:pt idx="0">
                  <c:v>781</c:v>
                </c:pt>
                <c:pt idx="1">
                  <c:v>721</c:v>
                </c:pt>
              </c:numCache>
            </c:numRef>
          </c:val>
          <c:extLst>
            <c:ext xmlns:c16="http://schemas.microsoft.com/office/drawing/2014/chart" uri="{C3380CC4-5D6E-409C-BE32-E72D297353CC}">
              <c16:uniqueId val="{00000000-019E-4875-B9D9-46C8C2091550}"/>
            </c:ext>
          </c:extLst>
        </c:ser>
        <c:ser>
          <c:idx val="1"/>
          <c:order val="1"/>
          <c:tx>
            <c:strRef>
              <c:f>Аркуш1!$C$1</c:f>
              <c:strCache>
                <c:ptCount val="1"/>
                <c:pt idx="0">
                  <c:v>Стовпець3</c:v>
                </c:pt>
              </c:strCache>
            </c:strRef>
          </c:tx>
          <c:spPr>
            <a:solidFill>
              <a:schemeClr val="accent2"/>
            </a:solidFill>
            <a:ln>
              <a:noFill/>
            </a:ln>
            <a:effectLst/>
          </c:spPr>
          <c:invertIfNegative val="0"/>
          <c:cat>
            <c:strRef>
              <c:f>Аркуш1!$A$2:$A$5</c:f>
              <c:strCache>
                <c:ptCount val="2"/>
                <c:pt idx="0">
                  <c:v>Аграрної політики та земельних відносин </c:v>
                </c:pt>
                <c:pt idx="1">
                  <c:v>Соціального захисту </c:v>
                </c:pt>
              </c:strCache>
            </c:strRef>
          </c:cat>
          <c:val>
            <c:numRef>
              <c:f>Аркуш1!$C$2:$C$5</c:f>
              <c:numCache>
                <c:formatCode>General</c:formatCode>
                <c:ptCount val="4"/>
              </c:numCache>
            </c:numRef>
          </c:val>
          <c:extLst>
            <c:ext xmlns:c16="http://schemas.microsoft.com/office/drawing/2014/chart" uri="{C3380CC4-5D6E-409C-BE32-E72D297353CC}">
              <c16:uniqueId val="{00000001-019E-4875-B9D9-46C8C2091550}"/>
            </c:ext>
          </c:extLst>
        </c:ser>
        <c:ser>
          <c:idx val="2"/>
          <c:order val="2"/>
          <c:tx>
            <c:strRef>
              <c:f>Аркуш1!$D$1</c:f>
              <c:strCache>
                <c:ptCount val="1"/>
                <c:pt idx="0">
                  <c:v>Стовпець4</c:v>
                </c:pt>
              </c:strCache>
            </c:strRef>
          </c:tx>
          <c:spPr>
            <a:solidFill>
              <a:schemeClr val="accent3"/>
            </a:solidFill>
            <a:ln>
              <a:noFill/>
            </a:ln>
            <a:effectLst/>
          </c:spPr>
          <c:invertIfNegative val="0"/>
          <c:cat>
            <c:strRef>
              <c:f>Аркуш1!$A$2:$A$5</c:f>
              <c:strCache>
                <c:ptCount val="2"/>
                <c:pt idx="0">
                  <c:v>Аграрної політики та земельних відносин </c:v>
                </c:pt>
                <c:pt idx="1">
                  <c:v>Соціального захисту </c:v>
                </c:pt>
              </c:strCache>
            </c:strRef>
          </c:cat>
          <c:val>
            <c:numRef>
              <c:f>Аркуш1!$D$2:$D$5</c:f>
              <c:numCache>
                <c:formatCode>General</c:formatCode>
                <c:ptCount val="4"/>
              </c:numCache>
            </c:numRef>
          </c:val>
          <c:extLst>
            <c:ext xmlns:c16="http://schemas.microsoft.com/office/drawing/2014/chart" uri="{C3380CC4-5D6E-409C-BE32-E72D297353CC}">
              <c16:uniqueId val="{00000002-019E-4875-B9D9-46C8C2091550}"/>
            </c:ext>
          </c:extLst>
        </c:ser>
        <c:dLbls>
          <c:showLegendKey val="0"/>
          <c:showVal val="0"/>
          <c:showCatName val="0"/>
          <c:showSerName val="0"/>
          <c:showPercent val="0"/>
          <c:showBubbleSize val="0"/>
        </c:dLbls>
        <c:gapWidth val="219"/>
        <c:overlap val="-27"/>
        <c:axId val="266925760"/>
        <c:axId val="266927008"/>
      </c:barChart>
      <c:catAx>
        <c:axId val="266925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200" b="0" i="0" u="none" strike="noStrike" kern="1200" spc="0" baseline="0">
                <a:solidFill>
                  <a:prstClr val="white"/>
                </a:solidFill>
                <a:latin typeface="Calibri"/>
                <a:ea typeface="+mn-ea"/>
                <a:cs typeface="+mn-cs"/>
              </a:defRPr>
            </a:pPr>
            <a:endParaRPr lang="uk-UA"/>
          </a:p>
        </c:txPr>
        <c:crossAx val="266927008"/>
        <c:crosses val="autoZero"/>
        <c:auto val="1"/>
        <c:lblAlgn val="ctr"/>
        <c:lblOffset val="100"/>
        <c:noMultiLvlLbl val="0"/>
      </c:catAx>
      <c:valAx>
        <c:axId val="266927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crossAx val="2669257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uk-UA" sz="3200" dirty="0">
                <a:solidFill>
                  <a:schemeClr val="bg1"/>
                </a:solidFill>
              </a:rPr>
              <a:t>Розпорядження міського голови </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Аркуш1!$B$1</c:f>
              <c:strCache>
                <c:ptCount val="1"/>
                <c:pt idx="0">
                  <c:v>Розпорядження міського голови </c:v>
                </c:pt>
              </c:strCache>
            </c:strRef>
          </c:tx>
          <c:dPt>
            <c:idx val="0"/>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1-7E44-48F9-A365-009DD71F01EA}"/>
              </c:ext>
            </c:extLst>
          </c:dPt>
          <c:dPt>
            <c:idx val="1"/>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3-7E44-48F9-A365-009DD71F01EA}"/>
              </c:ext>
            </c:extLst>
          </c:dPt>
          <c:dPt>
            <c:idx val="2"/>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5-7E44-48F9-A365-009DD71F01EA}"/>
              </c:ext>
            </c:extLst>
          </c:dPt>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uk-UA"/>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Аркуш1!$A$2:$A$4</c:f>
              <c:strCache>
                <c:ptCount val="3"/>
                <c:pt idx="0">
                  <c:v>Розпоряджень голови з основної діяльності </c:v>
                </c:pt>
                <c:pt idx="1">
                  <c:v>Кадрові  розпорядження та про відпустки </c:v>
                </c:pt>
                <c:pt idx="2">
                  <c:v>Розпорядження про відрядження </c:v>
                </c:pt>
              </c:strCache>
            </c:strRef>
          </c:cat>
          <c:val>
            <c:numRef>
              <c:f>Аркуш1!$B$2:$B$4</c:f>
              <c:numCache>
                <c:formatCode>General</c:formatCode>
                <c:ptCount val="3"/>
                <c:pt idx="0">
                  <c:v>265</c:v>
                </c:pt>
                <c:pt idx="1">
                  <c:v>235</c:v>
                </c:pt>
                <c:pt idx="2">
                  <c:v>41</c:v>
                </c:pt>
              </c:numCache>
            </c:numRef>
          </c:val>
          <c:extLst>
            <c:ext xmlns:c16="http://schemas.microsoft.com/office/drawing/2014/chart" uri="{C3380CC4-5D6E-409C-BE32-E72D297353CC}">
              <c16:uniqueId val="{00000000-9A72-4F37-84A9-CB3A8C78C637}"/>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uk-UA" dirty="0">
                <a:solidFill>
                  <a:schemeClr val="bg1"/>
                </a:solidFill>
              </a:rPr>
              <a:t>68</a:t>
            </a:r>
            <a:r>
              <a:rPr lang="uk-UA" baseline="0" dirty="0">
                <a:solidFill>
                  <a:schemeClr val="bg1"/>
                </a:solidFill>
              </a:rPr>
              <a:t> справ</a:t>
            </a:r>
            <a:endParaRPr lang="uk-UA" dirty="0">
              <a:solidFill>
                <a:schemeClr val="bg1"/>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plotArea>
      <c:layout/>
      <c:pieChart>
        <c:varyColors val="1"/>
        <c:ser>
          <c:idx val="0"/>
          <c:order val="0"/>
          <c:tx>
            <c:strRef>
              <c:f>Аркуш1!$B$1</c:f>
              <c:strCache>
                <c:ptCount val="1"/>
                <c:pt idx="0">
                  <c:v>Стовпець1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AD-4560-A3EB-17707F8F890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1AD-4560-A3EB-17707F8F890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1AD-4560-A3EB-17707F8F890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1AD-4560-A3EB-17707F8F8905}"/>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uk-UA"/>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Аркуш1!$A$2:$A$5</c:f>
              <c:strCache>
                <c:ptCount val="4"/>
                <c:pt idx="0">
                  <c:v>цивільні</c:v>
                </c:pt>
                <c:pt idx="1">
                  <c:v>господарські </c:v>
                </c:pt>
                <c:pt idx="2">
                  <c:v>адміністративні </c:v>
                </c:pt>
                <c:pt idx="3">
                  <c:v>кримінальні</c:v>
                </c:pt>
              </c:strCache>
            </c:strRef>
          </c:cat>
          <c:val>
            <c:numRef>
              <c:f>Аркуш1!$B$2:$B$5</c:f>
              <c:numCache>
                <c:formatCode>General</c:formatCode>
                <c:ptCount val="4"/>
                <c:pt idx="0">
                  <c:v>63</c:v>
                </c:pt>
                <c:pt idx="1">
                  <c:v>4</c:v>
                </c:pt>
                <c:pt idx="2">
                  <c:v>1</c:v>
                </c:pt>
                <c:pt idx="3">
                  <c:v>2</c:v>
                </c:pt>
              </c:numCache>
            </c:numRef>
          </c:val>
          <c:extLst>
            <c:ext xmlns:c16="http://schemas.microsoft.com/office/drawing/2014/chart" uri="{C3380CC4-5D6E-409C-BE32-E72D297353CC}">
              <c16:uniqueId val="{00000000-0C83-4AC2-AC44-35A5D512C5A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uk-UA" sz="2400" dirty="0">
                <a:solidFill>
                  <a:schemeClr val="bg1"/>
                </a:solidFill>
              </a:rPr>
              <a:t>Кількість вчинених нотаріальних дій старостами в 2023 році</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plotArea>
      <c:layout/>
      <c:barChart>
        <c:barDir val="bar"/>
        <c:grouping val="clustered"/>
        <c:varyColors val="0"/>
        <c:ser>
          <c:idx val="0"/>
          <c:order val="0"/>
          <c:tx>
            <c:strRef>
              <c:f>Аркуш1!$B$1</c:f>
              <c:strCache>
                <c:ptCount val="1"/>
                <c:pt idx="0">
                  <c:v>Вчинено нотаріальних дій</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Аркуш1!$A$2:$A$9</c:f>
              <c:strCache>
                <c:ptCount val="8"/>
                <c:pt idx="0">
                  <c:v>Мурованський округ</c:v>
                </c:pt>
                <c:pt idx="1">
                  <c:v>Карівський округ</c:v>
                </c:pt>
                <c:pt idx="2">
                  <c:v>Ванівський округ</c:v>
                </c:pt>
                <c:pt idx="3">
                  <c:v>Хлівчанський округ</c:v>
                </c:pt>
                <c:pt idx="4">
                  <c:v>Жужелянський округ</c:v>
                </c:pt>
                <c:pt idx="5">
                  <c:v>Корчівський округ</c:v>
                </c:pt>
                <c:pt idx="6">
                  <c:v>Домашівський округ</c:v>
                </c:pt>
                <c:pt idx="7">
                  <c:v>Угнівський округ</c:v>
                </c:pt>
              </c:strCache>
            </c:strRef>
          </c:cat>
          <c:val>
            <c:numRef>
              <c:f>Аркуш1!$B$2:$B$9</c:f>
              <c:numCache>
                <c:formatCode>General</c:formatCode>
                <c:ptCount val="8"/>
                <c:pt idx="0">
                  <c:v>4</c:v>
                </c:pt>
                <c:pt idx="1">
                  <c:v>17</c:v>
                </c:pt>
                <c:pt idx="2">
                  <c:v>9</c:v>
                </c:pt>
                <c:pt idx="3">
                  <c:v>67</c:v>
                </c:pt>
                <c:pt idx="4">
                  <c:v>9</c:v>
                </c:pt>
                <c:pt idx="5">
                  <c:v>1</c:v>
                </c:pt>
                <c:pt idx="6">
                  <c:v>17</c:v>
                </c:pt>
                <c:pt idx="7">
                  <c:v>2</c:v>
                </c:pt>
              </c:numCache>
            </c:numRef>
          </c:val>
          <c:extLst>
            <c:ext xmlns:c16="http://schemas.microsoft.com/office/drawing/2014/chart" uri="{C3380CC4-5D6E-409C-BE32-E72D297353CC}">
              <c16:uniqueId val="{00000000-6FF6-42F6-ABD7-505E388023DC}"/>
            </c:ext>
          </c:extLst>
        </c:ser>
        <c:ser>
          <c:idx val="1"/>
          <c:order val="1"/>
          <c:tx>
            <c:strRef>
              <c:f>Аркуш1!$C$1</c:f>
              <c:strCache>
                <c:ptCount val="1"/>
                <c:pt idx="0">
                  <c:v>З них: посвідчено заповітів</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Аркуш1!$A$2:$A$9</c:f>
              <c:strCache>
                <c:ptCount val="8"/>
                <c:pt idx="0">
                  <c:v>Мурованський округ</c:v>
                </c:pt>
                <c:pt idx="1">
                  <c:v>Карівський округ</c:v>
                </c:pt>
                <c:pt idx="2">
                  <c:v>Ванівський округ</c:v>
                </c:pt>
                <c:pt idx="3">
                  <c:v>Хлівчанський округ</c:v>
                </c:pt>
                <c:pt idx="4">
                  <c:v>Жужелянський округ</c:v>
                </c:pt>
                <c:pt idx="5">
                  <c:v>Корчівський округ</c:v>
                </c:pt>
                <c:pt idx="6">
                  <c:v>Домашівський округ</c:v>
                </c:pt>
                <c:pt idx="7">
                  <c:v>Угнівський округ</c:v>
                </c:pt>
              </c:strCache>
            </c:strRef>
          </c:cat>
          <c:val>
            <c:numRef>
              <c:f>Аркуш1!$C$2:$C$9</c:f>
              <c:numCache>
                <c:formatCode>General</c:formatCode>
                <c:ptCount val="8"/>
                <c:pt idx="0">
                  <c:v>4</c:v>
                </c:pt>
                <c:pt idx="1">
                  <c:v>11</c:v>
                </c:pt>
                <c:pt idx="2">
                  <c:v>6</c:v>
                </c:pt>
                <c:pt idx="3">
                  <c:v>17</c:v>
                </c:pt>
                <c:pt idx="4">
                  <c:v>7</c:v>
                </c:pt>
                <c:pt idx="5">
                  <c:v>1</c:v>
                </c:pt>
                <c:pt idx="6">
                  <c:v>5</c:v>
                </c:pt>
                <c:pt idx="7">
                  <c:v>1</c:v>
                </c:pt>
              </c:numCache>
            </c:numRef>
          </c:val>
          <c:extLst>
            <c:ext xmlns:c16="http://schemas.microsoft.com/office/drawing/2014/chart" uri="{C3380CC4-5D6E-409C-BE32-E72D297353CC}">
              <c16:uniqueId val="{00000001-6FF6-42F6-ABD7-505E388023DC}"/>
            </c:ext>
          </c:extLst>
        </c:ser>
        <c:ser>
          <c:idx val="2"/>
          <c:order val="2"/>
          <c:tx>
            <c:strRef>
              <c:f>Аркуш1!$D$1</c:f>
              <c:strCache>
                <c:ptCount val="1"/>
                <c:pt idx="0">
                  <c:v>З них: засвідчено копій</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Аркуш1!$A$2:$A$9</c:f>
              <c:strCache>
                <c:ptCount val="8"/>
                <c:pt idx="0">
                  <c:v>Мурованський округ</c:v>
                </c:pt>
                <c:pt idx="1">
                  <c:v>Карівський округ</c:v>
                </c:pt>
                <c:pt idx="2">
                  <c:v>Ванівський округ</c:v>
                </c:pt>
                <c:pt idx="3">
                  <c:v>Хлівчанський округ</c:v>
                </c:pt>
                <c:pt idx="4">
                  <c:v>Жужелянський округ</c:v>
                </c:pt>
                <c:pt idx="5">
                  <c:v>Корчівський округ</c:v>
                </c:pt>
                <c:pt idx="6">
                  <c:v>Домашівський округ</c:v>
                </c:pt>
                <c:pt idx="7">
                  <c:v>Угнівський округ</c:v>
                </c:pt>
              </c:strCache>
            </c:strRef>
          </c:cat>
          <c:val>
            <c:numRef>
              <c:f>Аркуш1!$D$2:$D$9</c:f>
              <c:numCache>
                <c:formatCode>General</c:formatCode>
                <c:ptCount val="8"/>
                <c:pt idx="0">
                  <c:v>0</c:v>
                </c:pt>
                <c:pt idx="1">
                  <c:v>6</c:v>
                </c:pt>
                <c:pt idx="2">
                  <c:v>0</c:v>
                </c:pt>
                <c:pt idx="3">
                  <c:v>2</c:v>
                </c:pt>
                <c:pt idx="4">
                  <c:v>2</c:v>
                </c:pt>
                <c:pt idx="5">
                  <c:v>0</c:v>
                </c:pt>
                <c:pt idx="6">
                  <c:v>11</c:v>
                </c:pt>
                <c:pt idx="7">
                  <c:v>1</c:v>
                </c:pt>
              </c:numCache>
            </c:numRef>
          </c:val>
          <c:extLst>
            <c:ext xmlns:c16="http://schemas.microsoft.com/office/drawing/2014/chart" uri="{C3380CC4-5D6E-409C-BE32-E72D297353CC}">
              <c16:uniqueId val="{00000002-6FF6-42F6-ABD7-505E388023DC}"/>
            </c:ext>
          </c:extLst>
        </c:ser>
        <c:dLbls>
          <c:showLegendKey val="0"/>
          <c:showVal val="0"/>
          <c:showCatName val="0"/>
          <c:showSerName val="0"/>
          <c:showPercent val="0"/>
          <c:showBubbleSize val="0"/>
        </c:dLbls>
        <c:gapWidth val="182"/>
        <c:axId val="761664768"/>
        <c:axId val="761660608"/>
      </c:barChart>
      <c:catAx>
        <c:axId val="7616647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uk-UA"/>
          </a:p>
        </c:txPr>
        <c:crossAx val="761660608"/>
        <c:crosses val="autoZero"/>
        <c:auto val="1"/>
        <c:lblAlgn val="ctr"/>
        <c:lblOffset val="100"/>
        <c:noMultiLvlLbl val="0"/>
      </c:catAx>
      <c:valAx>
        <c:axId val="7616606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crossAx val="761664768"/>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uk-UA"/>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uk-UA" dirty="0"/>
              <a:t>За 2023 рік</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uk-UA"/>
        </a:p>
      </c:txPr>
    </c:title>
    <c:autoTitleDeleted val="0"/>
    <c:plotArea>
      <c:layout/>
      <c:barChart>
        <c:barDir val="col"/>
        <c:grouping val="clustered"/>
        <c:varyColors val="0"/>
        <c:ser>
          <c:idx val="0"/>
          <c:order val="0"/>
          <c:tx>
            <c:strRef>
              <c:f>Аркуш1!$B$1</c:f>
              <c:strCache>
                <c:ptCount val="1"/>
                <c:pt idx="0">
                  <c:v>Кількість виданих довідок</c:v>
                </c:pt>
              </c:strCache>
            </c:strRef>
          </c:tx>
          <c:spPr>
            <a:solidFill>
              <a:schemeClr val="accent1"/>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fld id="{E5B46C3F-FB31-463F-BA97-D348C10555EC}" type="VALUE">
                      <a:rPr lang="en-US" sz="1800">
                        <a:solidFill>
                          <a:schemeClr val="bg1"/>
                        </a:solidFill>
                      </a:rPr>
                      <a:pPr>
                        <a:defRPr sz="1800"/>
                      </a:pPr>
                      <a:t>[ЗНАЧЕННЯ]</a:t>
                    </a:fld>
                    <a:endParaRPr lang="uk-UA"/>
                  </a:p>
                </c:rich>
              </c:tx>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uk-UA"/>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501-4BD1-92EA-EEA4827E8D3C}"/>
                </c:ext>
              </c:extLst>
            </c:dLbl>
            <c:dLbl>
              <c:idx val="1"/>
              <c:layout>
                <c:manualLayout>
                  <c:x val="7.4934432371674782E-3"/>
                  <c:y val="2.8767865524046313E-3"/>
                </c:manualLayout>
              </c:layout>
              <c:spPr>
                <a:noFill/>
                <a:ln>
                  <a:noFill/>
                </a:ln>
                <a:effectLst/>
              </c:spPr>
              <c:txPr>
                <a:bodyPr rot="0" spcFirstLastPara="1" vertOverflow="ellipsis" vert="horz" wrap="square" lIns="38100" tIns="19050" rIns="38100" bIns="19050" anchor="ctr" anchorCtr="0">
                  <a:spAutoFit/>
                </a:bodyPr>
                <a:lstStyle/>
                <a:p>
                  <a:pPr algn="ctr" rtl="0">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501-4BD1-92EA-EEA4827E8D3C}"/>
                </c:ext>
              </c:extLst>
            </c:dLbl>
            <c:dLbl>
              <c:idx val="2"/>
              <c:spPr>
                <a:noFill/>
                <a:ln>
                  <a:noFill/>
                </a:ln>
                <a:effectLst/>
              </c:spPr>
              <c:txPr>
                <a:bodyPr rot="0" spcFirstLastPara="1" vertOverflow="ellipsis" vert="horz" wrap="square" lIns="38100" tIns="19050" rIns="38100" bIns="19050" anchor="ctr" anchorCtr="0">
                  <a:spAutoFit/>
                </a:bodyPr>
                <a:lstStyle/>
                <a:p>
                  <a:pPr algn="ctr" rtl="0">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extLst>
                <c:ext xmlns:c16="http://schemas.microsoft.com/office/drawing/2014/chart" uri="{C3380CC4-5D6E-409C-BE32-E72D297353CC}">
                  <c16:uniqueId val="{00000006-1501-4BD1-92EA-EEA4827E8D3C}"/>
                </c:ext>
              </c:extLst>
            </c:dLbl>
            <c:dLbl>
              <c:idx val="3"/>
              <c:spPr>
                <a:noFill/>
                <a:ln>
                  <a:noFill/>
                </a:ln>
                <a:effectLst/>
              </c:spPr>
              <c:txPr>
                <a:bodyPr rot="0" spcFirstLastPara="1" vertOverflow="ellipsis" vert="horz" wrap="square" lIns="38100" tIns="19050" rIns="38100" bIns="19050" anchor="ctr" anchorCtr="0">
                  <a:spAutoFit/>
                </a:bodyPr>
                <a:lstStyle/>
                <a:p>
                  <a:pPr algn="ctr" rtl="0">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extLst>
                <c:ext xmlns:c16="http://schemas.microsoft.com/office/drawing/2014/chart" uri="{C3380CC4-5D6E-409C-BE32-E72D297353CC}">
                  <c16:uniqueId val="{00000007-1501-4BD1-92EA-EEA4827E8D3C}"/>
                </c:ext>
              </c:extLst>
            </c:dLbl>
            <c:dLbl>
              <c:idx val="4"/>
              <c:spPr>
                <a:noFill/>
                <a:ln>
                  <a:noFill/>
                </a:ln>
                <a:effectLst/>
              </c:spPr>
              <c:txPr>
                <a:bodyPr rot="0" spcFirstLastPara="1" vertOverflow="ellipsis" vert="horz" wrap="square" lIns="38100" tIns="19050" rIns="38100" bIns="19050" anchor="ctr" anchorCtr="0">
                  <a:spAutoFit/>
                </a:bodyPr>
                <a:lstStyle/>
                <a:p>
                  <a:pPr algn="ctr" rtl="0">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extLst>
                <c:ext xmlns:c16="http://schemas.microsoft.com/office/drawing/2014/chart" uri="{C3380CC4-5D6E-409C-BE32-E72D297353CC}">
                  <c16:uniqueId val="{00000008-1501-4BD1-92EA-EEA4827E8D3C}"/>
                </c:ext>
              </c:extLst>
            </c:dLbl>
            <c:dLbl>
              <c:idx val="5"/>
              <c:spPr>
                <a:noFill/>
                <a:ln>
                  <a:noFill/>
                </a:ln>
                <a:effectLst/>
              </c:spPr>
              <c:txPr>
                <a:bodyPr rot="0" spcFirstLastPara="1" vertOverflow="ellipsis" vert="horz" wrap="square" lIns="38100" tIns="19050" rIns="38100" bIns="19050" anchor="ctr" anchorCtr="0">
                  <a:spAutoFit/>
                </a:bodyPr>
                <a:lstStyle/>
                <a:p>
                  <a:pPr algn="ctr" rtl="0">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extLst>
                <c:ext xmlns:c16="http://schemas.microsoft.com/office/drawing/2014/chart" uri="{C3380CC4-5D6E-409C-BE32-E72D297353CC}">
                  <c16:uniqueId val="{00000009-1501-4BD1-92EA-EEA4827E8D3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Аркуш1!$A$2:$A$9</c:f>
              <c:strCache>
                <c:ptCount val="8"/>
                <c:pt idx="0">
                  <c:v>Мурованський округ</c:v>
                </c:pt>
                <c:pt idx="1">
                  <c:v>Карівський округ</c:v>
                </c:pt>
                <c:pt idx="2">
                  <c:v>Ванівський округ</c:v>
                </c:pt>
                <c:pt idx="3">
                  <c:v>Хлівчанський округ</c:v>
                </c:pt>
                <c:pt idx="4">
                  <c:v>Жужелянський округ</c:v>
                </c:pt>
                <c:pt idx="5">
                  <c:v>Корчівський округ</c:v>
                </c:pt>
                <c:pt idx="6">
                  <c:v>Домашівський округ</c:v>
                </c:pt>
                <c:pt idx="7">
                  <c:v>Угнівський округ</c:v>
                </c:pt>
              </c:strCache>
            </c:strRef>
          </c:cat>
          <c:val>
            <c:numRef>
              <c:f>Аркуш1!$B$2:$B$9</c:f>
              <c:numCache>
                <c:formatCode>General</c:formatCode>
                <c:ptCount val="8"/>
                <c:pt idx="0">
                  <c:v>829</c:v>
                </c:pt>
                <c:pt idx="1">
                  <c:v>380</c:v>
                </c:pt>
                <c:pt idx="2">
                  <c:v>570</c:v>
                </c:pt>
                <c:pt idx="3">
                  <c:v>880</c:v>
                </c:pt>
                <c:pt idx="4">
                  <c:v>761</c:v>
                </c:pt>
                <c:pt idx="5">
                  <c:v>197</c:v>
                </c:pt>
                <c:pt idx="6">
                  <c:v>635</c:v>
                </c:pt>
                <c:pt idx="7">
                  <c:v>347</c:v>
                </c:pt>
              </c:numCache>
            </c:numRef>
          </c:val>
          <c:extLst>
            <c:ext xmlns:c16="http://schemas.microsoft.com/office/drawing/2014/chart" uri="{C3380CC4-5D6E-409C-BE32-E72D297353CC}">
              <c16:uniqueId val="{00000000-1501-4BD1-92EA-EEA4827E8D3C}"/>
            </c:ext>
          </c:extLst>
        </c:ser>
        <c:ser>
          <c:idx val="1"/>
          <c:order val="1"/>
          <c:tx>
            <c:strRef>
              <c:f>Аркуш1!$C$1</c:f>
              <c:strCache>
                <c:ptCount val="1"/>
                <c:pt idx="0">
                  <c:v>Кількість виданих актів</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0" i="0" u="none" strike="noStrike" kern="1200" baseline="0">
                    <a:solidFill>
                      <a:schemeClr val="bg1"/>
                    </a:solidFill>
                    <a:latin typeface="+mn-lt"/>
                    <a:ea typeface="+mn-ea"/>
                    <a:cs typeface="+mn-cs"/>
                  </a:defRPr>
                </a:pPr>
                <a:endParaRPr lang="uk-UA"/>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Аркуш1!$A$2:$A$9</c:f>
              <c:strCache>
                <c:ptCount val="8"/>
                <c:pt idx="0">
                  <c:v>Мурованський округ</c:v>
                </c:pt>
                <c:pt idx="1">
                  <c:v>Карівський округ</c:v>
                </c:pt>
                <c:pt idx="2">
                  <c:v>Ванівський округ</c:v>
                </c:pt>
                <c:pt idx="3">
                  <c:v>Хлівчанський округ</c:v>
                </c:pt>
                <c:pt idx="4">
                  <c:v>Жужелянський округ</c:v>
                </c:pt>
                <c:pt idx="5">
                  <c:v>Корчівський округ</c:v>
                </c:pt>
                <c:pt idx="6">
                  <c:v>Домашівський округ</c:v>
                </c:pt>
                <c:pt idx="7">
                  <c:v>Угнівський округ</c:v>
                </c:pt>
              </c:strCache>
            </c:strRef>
          </c:cat>
          <c:val>
            <c:numRef>
              <c:f>Аркуш1!$C$2:$C$9</c:f>
              <c:numCache>
                <c:formatCode>General</c:formatCode>
                <c:ptCount val="8"/>
                <c:pt idx="0">
                  <c:v>74</c:v>
                </c:pt>
                <c:pt idx="1">
                  <c:v>62</c:v>
                </c:pt>
                <c:pt idx="2">
                  <c:v>69</c:v>
                </c:pt>
                <c:pt idx="3">
                  <c:v>192</c:v>
                </c:pt>
                <c:pt idx="4">
                  <c:v>66</c:v>
                </c:pt>
                <c:pt idx="5">
                  <c:v>44</c:v>
                </c:pt>
                <c:pt idx="6">
                  <c:v>63</c:v>
                </c:pt>
                <c:pt idx="7">
                  <c:v>65</c:v>
                </c:pt>
              </c:numCache>
            </c:numRef>
          </c:val>
          <c:extLst>
            <c:ext xmlns:c16="http://schemas.microsoft.com/office/drawing/2014/chart" uri="{C3380CC4-5D6E-409C-BE32-E72D297353CC}">
              <c16:uniqueId val="{00000001-1501-4BD1-92EA-EEA4827E8D3C}"/>
            </c:ext>
          </c:extLst>
        </c:ser>
        <c:dLbls>
          <c:showLegendKey val="0"/>
          <c:showVal val="0"/>
          <c:showCatName val="0"/>
          <c:showSerName val="0"/>
          <c:showPercent val="0"/>
          <c:showBubbleSize val="0"/>
        </c:dLbls>
        <c:gapWidth val="219"/>
        <c:overlap val="-27"/>
        <c:axId val="2040780336"/>
        <c:axId val="2026220496"/>
      </c:barChart>
      <c:catAx>
        <c:axId val="204078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800" b="0" i="0" u="none" strike="noStrike" kern="1200" baseline="0">
                <a:solidFill>
                  <a:schemeClr val="bg1"/>
                </a:solidFill>
                <a:latin typeface="+mn-lt"/>
                <a:ea typeface="+mn-ea"/>
                <a:cs typeface="+mn-cs"/>
              </a:defRPr>
            </a:pPr>
            <a:endParaRPr lang="uk-UA"/>
          </a:p>
        </c:txPr>
        <c:crossAx val="2026220496"/>
        <c:crosses val="autoZero"/>
        <c:auto val="1"/>
        <c:lblAlgn val="ctr"/>
        <c:lblOffset val="100"/>
        <c:noMultiLvlLbl val="0"/>
      </c:catAx>
      <c:valAx>
        <c:axId val="2026220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uk-UA"/>
          </a:p>
        </c:txPr>
        <c:crossAx val="2040780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lgn="ctr" rtl="0">
            <a:defRPr lang="en-US" sz="1800" b="0" i="0" u="none" strike="noStrike" kern="1200" baseline="0">
              <a:solidFill>
                <a:schemeClr val="bg1"/>
              </a:solidFill>
              <a:latin typeface="+mn-lt"/>
              <a:ea typeface="+mn-ea"/>
              <a:cs typeface="+mn-cs"/>
            </a:defRPr>
          </a:pPr>
          <a:endParaRPr lang="uk-U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uk-UA"/>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FD333-A306-49AC-9B01-546663A10AB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21388B61-9748-434A-AC4E-8E80D8ADBC32}">
      <dgm:prSet/>
      <dgm:spPr/>
      <dgm:t>
        <a:bodyPr/>
        <a:lstStyle/>
        <a:p>
          <a:r>
            <a:rPr lang="uk-UA" dirty="0"/>
            <a:t>Інші адміністративні послуги :</a:t>
          </a:r>
        </a:p>
      </dgm:t>
    </dgm:pt>
    <dgm:pt modelId="{4AC18042-FC55-4148-8887-D2C1380FC419}" type="parTrans" cxnId="{ADA035EF-D476-4CD9-BC0B-ACCFF171D8F3}">
      <dgm:prSet/>
      <dgm:spPr/>
      <dgm:t>
        <a:bodyPr/>
        <a:lstStyle/>
        <a:p>
          <a:endParaRPr lang="uk-UA"/>
        </a:p>
      </dgm:t>
    </dgm:pt>
    <dgm:pt modelId="{715F5E76-E1F8-4E52-96A1-072795316C55}" type="sibTrans" cxnId="{ADA035EF-D476-4CD9-BC0B-ACCFF171D8F3}">
      <dgm:prSet/>
      <dgm:spPr/>
      <dgm:t>
        <a:bodyPr/>
        <a:lstStyle/>
        <a:p>
          <a:endParaRPr lang="uk-UA"/>
        </a:p>
      </dgm:t>
    </dgm:pt>
    <dgm:pt modelId="{1C5D5C97-583A-4457-A236-418DD088BEAA}">
      <dgm:prSet/>
      <dgm:spPr/>
      <dgm:t>
        <a:bodyPr/>
        <a:lstStyle/>
        <a:p>
          <a:r>
            <a:rPr lang="uk-UA" dirty="0"/>
            <a:t>Видано  довідок, актів та характеристики -  4429 (у 2022 році – 3815) </a:t>
          </a:r>
        </a:p>
      </dgm:t>
    </dgm:pt>
    <dgm:pt modelId="{DEC5B500-D39C-4EE1-AE20-AC2CFD37B95F}" type="parTrans" cxnId="{8677C48A-B67E-4CA7-B0AD-47328D786A85}">
      <dgm:prSet/>
      <dgm:spPr/>
      <dgm:t>
        <a:bodyPr/>
        <a:lstStyle/>
        <a:p>
          <a:endParaRPr lang="uk-UA"/>
        </a:p>
      </dgm:t>
    </dgm:pt>
    <dgm:pt modelId="{191C6E0F-44BC-4691-8A00-F7AF4D4D07F8}" type="sibTrans" cxnId="{8677C48A-B67E-4CA7-B0AD-47328D786A85}">
      <dgm:prSet/>
      <dgm:spPr/>
      <dgm:t>
        <a:bodyPr/>
        <a:lstStyle/>
        <a:p>
          <a:endParaRPr lang="uk-UA"/>
        </a:p>
      </dgm:t>
    </dgm:pt>
    <dgm:pt modelId="{BB323B14-31B6-48E1-8560-2BA7636C389C}">
      <dgm:prSet/>
      <dgm:spPr/>
      <dgm:t>
        <a:bodyPr/>
        <a:lstStyle/>
        <a:p>
          <a:r>
            <a:rPr lang="ru-RU" dirty="0" err="1"/>
            <a:t>Протягом</a:t>
          </a:r>
          <a:r>
            <a:rPr lang="ru-RU" dirty="0"/>
            <a:t> року </a:t>
          </a:r>
          <a:r>
            <a:rPr lang="ru-RU" dirty="0" err="1"/>
            <a:t>йшла</a:t>
          </a:r>
          <a:r>
            <a:rPr lang="ru-RU" dirty="0"/>
            <a:t> </a:t>
          </a:r>
          <a:r>
            <a:rPr lang="ru-RU" dirty="0" err="1"/>
            <a:t>підготовка</a:t>
          </a:r>
          <a:r>
            <a:rPr lang="ru-RU" dirty="0"/>
            <a:t> до </a:t>
          </a:r>
          <a:r>
            <a:rPr lang="ru-RU" dirty="0" err="1"/>
            <a:t>відкриття</a:t>
          </a:r>
          <a:r>
            <a:rPr lang="ru-RU" dirty="0"/>
            <a:t> </a:t>
          </a:r>
          <a:r>
            <a:rPr lang="ru-RU" dirty="0" err="1"/>
            <a:t>ЦАНПу</a:t>
          </a:r>
          <a:r>
            <a:rPr lang="ru-RU" dirty="0"/>
            <a:t>, </a:t>
          </a:r>
          <a:r>
            <a:rPr lang="ru-RU" dirty="0" err="1"/>
            <a:t>зокрема</a:t>
          </a:r>
          <a:r>
            <a:rPr lang="ru-RU" dirty="0"/>
            <a:t>:</a:t>
          </a:r>
          <a:endParaRPr lang="uk-UA" dirty="0"/>
        </a:p>
      </dgm:t>
    </dgm:pt>
    <dgm:pt modelId="{FEBCD059-B414-44B5-9804-2A3CDCAAA21C}" type="parTrans" cxnId="{5AD563B1-1699-400B-BFE6-648F72B4BAD9}">
      <dgm:prSet/>
      <dgm:spPr/>
      <dgm:t>
        <a:bodyPr/>
        <a:lstStyle/>
        <a:p>
          <a:endParaRPr lang="uk-UA"/>
        </a:p>
      </dgm:t>
    </dgm:pt>
    <dgm:pt modelId="{00F6CD84-1114-453A-A727-695314EEF1B3}" type="sibTrans" cxnId="{5AD563B1-1699-400B-BFE6-648F72B4BAD9}">
      <dgm:prSet/>
      <dgm:spPr/>
      <dgm:t>
        <a:bodyPr/>
        <a:lstStyle/>
        <a:p>
          <a:endParaRPr lang="uk-UA"/>
        </a:p>
      </dgm:t>
    </dgm:pt>
    <dgm:pt modelId="{083DB299-4CD9-4031-8D57-3FF65A489D75}">
      <dgm:prSet/>
      <dgm:spPr/>
      <dgm:t>
        <a:bodyPr/>
        <a:lstStyle/>
        <a:p>
          <a:r>
            <a:rPr lang="ru-RU" dirty="0" err="1"/>
            <a:t>отримано</a:t>
          </a:r>
          <a:r>
            <a:rPr lang="ru-RU" dirty="0"/>
            <a:t>  </a:t>
          </a:r>
          <a:r>
            <a:rPr lang="ru-RU" dirty="0" err="1"/>
            <a:t>доступи</a:t>
          </a:r>
          <a:r>
            <a:rPr lang="ru-RU" dirty="0"/>
            <a:t> до </a:t>
          </a:r>
          <a:r>
            <a:rPr lang="ru-RU" dirty="0" err="1"/>
            <a:t>програм</a:t>
          </a:r>
          <a:r>
            <a:rPr lang="ru-RU" dirty="0"/>
            <a:t> ІЕССС та "</a:t>
          </a:r>
          <a:r>
            <a:rPr lang="ru-RU" dirty="0" err="1"/>
            <a:t>Соціальна</a:t>
          </a:r>
          <a:r>
            <a:rPr lang="ru-RU" dirty="0"/>
            <a:t> громада", доступ до </a:t>
          </a:r>
          <a:r>
            <a:rPr lang="ru-RU" dirty="0" err="1"/>
            <a:t>реєстру</a:t>
          </a:r>
          <a:r>
            <a:rPr lang="ru-RU" dirty="0"/>
            <a:t>  ДРАЦС, доступ до ДАБІ та  пройдено </a:t>
          </a:r>
          <a:r>
            <a:rPr lang="ru-RU" dirty="0" err="1"/>
            <a:t>стажування</a:t>
          </a:r>
          <a:r>
            <a:rPr lang="ru-RU" dirty="0"/>
            <a:t> в </a:t>
          </a:r>
          <a:r>
            <a:rPr lang="ru-RU" dirty="0" err="1"/>
            <a:t>управлінні</a:t>
          </a:r>
          <a:r>
            <a:rPr lang="ru-RU" dirty="0"/>
            <a:t> </a:t>
          </a:r>
          <a:r>
            <a:rPr lang="ru-RU" dirty="0" err="1"/>
            <a:t>Держгеокадастру</a:t>
          </a:r>
          <a:r>
            <a:rPr lang="ru-RU" dirty="0"/>
            <a:t> </a:t>
          </a:r>
          <a:r>
            <a:rPr lang="ru-RU" dirty="0" err="1"/>
            <a:t>Львівської</a:t>
          </a:r>
          <a:r>
            <a:rPr lang="ru-RU" dirty="0"/>
            <a:t> </a:t>
          </a:r>
          <a:r>
            <a:rPr lang="ru-RU" dirty="0" err="1"/>
            <a:t>області</a:t>
          </a:r>
          <a:r>
            <a:rPr lang="ru-RU" dirty="0"/>
            <a:t>. </a:t>
          </a:r>
          <a:endParaRPr lang="uk-UA" dirty="0"/>
        </a:p>
      </dgm:t>
    </dgm:pt>
    <dgm:pt modelId="{62E0BB64-F8E2-4BE9-8CE4-EF0E1DB2DD51}" type="parTrans" cxnId="{2743207B-77FB-4256-B613-424B083302BF}">
      <dgm:prSet/>
      <dgm:spPr/>
      <dgm:t>
        <a:bodyPr/>
        <a:lstStyle/>
        <a:p>
          <a:endParaRPr lang="uk-UA"/>
        </a:p>
      </dgm:t>
    </dgm:pt>
    <dgm:pt modelId="{57FD6832-1D63-4C86-A798-B3903BBC4A5D}" type="sibTrans" cxnId="{2743207B-77FB-4256-B613-424B083302BF}">
      <dgm:prSet/>
      <dgm:spPr/>
      <dgm:t>
        <a:bodyPr/>
        <a:lstStyle/>
        <a:p>
          <a:endParaRPr lang="uk-UA"/>
        </a:p>
      </dgm:t>
    </dgm:pt>
    <dgm:pt modelId="{D0398BBB-CA49-4B2D-A4FE-6BEC14F000E2}">
      <dgm:prSet/>
      <dgm:spPr/>
      <dgm:t>
        <a:bodyPr/>
        <a:lstStyle/>
        <a:p>
          <a:r>
            <a:rPr lang="uk-UA" dirty="0"/>
            <a:t>Реєстрація місця проживання та зняття з місця реєстрації – 249 (у 2022 році  - 425)</a:t>
          </a:r>
        </a:p>
      </dgm:t>
    </dgm:pt>
    <dgm:pt modelId="{4BD4768C-5E96-440D-91F6-FD925C8E6178}" type="parTrans" cxnId="{CEBE381D-D326-4BEE-B9AC-DB90F73F1328}">
      <dgm:prSet/>
      <dgm:spPr/>
      <dgm:t>
        <a:bodyPr/>
        <a:lstStyle/>
        <a:p>
          <a:endParaRPr lang="uk-UA"/>
        </a:p>
      </dgm:t>
    </dgm:pt>
    <dgm:pt modelId="{95D6ECBA-4C45-4929-A68A-15C4A9B09621}" type="sibTrans" cxnId="{CEBE381D-D326-4BEE-B9AC-DB90F73F1328}">
      <dgm:prSet/>
      <dgm:spPr/>
      <dgm:t>
        <a:bodyPr/>
        <a:lstStyle/>
        <a:p>
          <a:endParaRPr lang="uk-UA"/>
        </a:p>
      </dgm:t>
    </dgm:pt>
    <dgm:pt modelId="{BA56DF21-BFD0-4BE0-AD12-145981792AA3}" type="pres">
      <dgm:prSet presAssocID="{304FD333-A306-49AC-9B01-546663A10AB3}" presName="Name0" presStyleCnt="0">
        <dgm:presLayoutVars>
          <dgm:dir/>
          <dgm:animLvl val="lvl"/>
          <dgm:resizeHandles val="exact"/>
        </dgm:presLayoutVars>
      </dgm:prSet>
      <dgm:spPr/>
    </dgm:pt>
    <dgm:pt modelId="{C1E0F121-62EC-4565-8D34-F7D328DA3A04}" type="pres">
      <dgm:prSet presAssocID="{21388B61-9748-434A-AC4E-8E80D8ADBC32}" presName="linNode" presStyleCnt="0"/>
      <dgm:spPr/>
    </dgm:pt>
    <dgm:pt modelId="{F6F948E5-E98B-4D43-8ADB-E6984162BB1A}" type="pres">
      <dgm:prSet presAssocID="{21388B61-9748-434A-AC4E-8E80D8ADBC32}" presName="parentText" presStyleLbl="node1" presStyleIdx="0" presStyleCnt="5" custScaleX="196656" custScaleY="58210">
        <dgm:presLayoutVars>
          <dgm:chMax val="1"/>
          <dgm:bulletEnabled val="1"/>
        </dgm:presLayoutVars>
      </dgm:prSet>
      <dgm:spPr/>
    </dgm:pt>
    <dgm:pt modelId="{14327515-EB70-406B-836D-319FA97FDA1A}" type="pres">
      <dgm:prSet presAssocID="{715F5E76-E1F8-4E52-96A1-072795316C55}" presName="sp" presStyleCnt="0"/>
      <dgm:spPr/>
    </dgm:pt>
    <dgm:pt modelId="{836013C2-59F2-4856-BCC9-C9F61A7402AB}" type="pres">
      <dgm:prSet presAssocID="{D0398BBB-CA49-4B2D-A4FE-6BEC14F000E2}" presName="linNode" presStyleCnt="0"/>
      <dgm:spPr/>
    </dgm:pt>
    <dgm:pt modelId="{F89C119D-47CF-4486-B88F-F5D70E0D92F4}" type="pres">
      <dgm:prSet presAssocID="{D0398BBB-CA49-4B2D-A4FE-6BEC14F000E2}" presName="parentText" presStyleLbl="node1" presStyleIdx="1" presStyleCnt="5" custScaleX="277778" custScaleY="61920">
        <dgm:presLayoutVars>
          <dgm:chMax val="1"/>
          <dgm:bulletEnabled val="1"/>
        </dgm:presLayoutVars>
      </dgm:prSet>
      <dgm:spPr/>
    </dgm:pt>
    <dgm:pt modelId="{355C21B5-CEA3-4FF7-9C19-9E1A9D21EFC9}" type="pres">
      <dgm:prSet presAssocID="{95D6ECBA-4C45-4929-A68A-15C4A9B09621}" presName="sp" presStyleCnt="0"/>
      <dgm:spPr/>
    </dgm:pt>
    <dgm:pt modelId="{84655E48-C303-4653-8FEE-7EB3EEFCDBFD}" type="pres">
      <dgm:prSet presAssocID="{1C5D5C97-583A-4457-A236-418DD088BEAA}" presName="linNode" presStyleCnt="0"/>
      <dgm:spPr/>
    </dgm:pt>
    <dgm:pt modelId="{9C5F7811-7248-49D8-9BAE-8E415E895688}" type="pres">
      <dgm:prSet presAssocID="{1C5D5C97-583A-4457-A236-418DD088BEAA}" presName="parentText" presStyleLbl="node1" presStyleIdx="2" presStyleCnt="5" custScaleX="212782" custScaleY="24273">
        <dgm:presLayoutVars>
          <dgm:chMax val="1"/>
          <dgm:bulletEnabled val="1"/>
        </dgm:presLayoutVars>
      </dgm:prSet>
      <dgm:spPr/>
    </dgm:pt>
    <dgm:pt modelId="{E8CBD784-3A31-4CBA-B342-EB601017602B}" type="pres">
      <dgm:prSet presAssocID="{191C6E0F-44BC-4691-8A00-F7AF4D4D07F8}" presName="sp" presStyleCnt="0"/>
      <dgm:spPr/>
    </dgm:pt>
    <dgm:pt modelId="{9D779479-A12F-489B-A4E3-8BDA5C21A423}" type="pres">
      <dgm:prSet presAssocID="{BB323B14-31B6-48E1-8560-2BA7636C389C}" presName="linNode" presStyleCnt="0"/>
      <dgm:spPr/>
    </dgm:pt>
    <dgm:pt modelId="{65B86A61-9262-409B-878E-C4FD06996BB2}" type="pres">
      <dgm:prSet presAssocID="{BB323B14-31B6-48E1-8560-2BA7636C389C}" presName="parentText" presStyleLbl="node1" presStyleIdx="3" presStyleCnt="5" custScaleX="131715">
        <dgm:presLayoutVars>
          <dgm:chMax val="1"/>
          <dgm:bulletEnabled val="1"/>
        </dgm:presLayoutVars>
      </dgm:prSet>
      <dgm:spPr/>
    </dgm:pt>
    <dgm:pt modelId="{9DF6BC6E-00A6-4A6C-B0A3-6DFB18F642F0}" type="pres">
      <dgm:prSet presAssocID="{00F6CD84-1114-453A-A727-695314EEF1B3}" presName="sp" presStyleCnt="0"/>
      <dgm:spPr/>
    </dgm:pt>
    <dgm:pt modelId="{2CFE3310-DAC1-42AA-BFC5-6715455AA610}" type="pres">
      <dgm:prSet presAssocID="{083DB299-4CD9-4031-8D57-3FF65A489D75}" presName="linNode" presStyleCnt="0"/>
      <dgm:spPr/>
    </dgm:pt>
    <dgm:pt modelId="{993987E7-42DD-4521-BD91-CE4B9E3B59E6}" type="pres">
      <dgm:prSet presAssocID="{083DB299-4CD9-4031-8D57-3FF65A489D75}" presName="parentText" presStyleLbl="node1" presStyleIdx="4" presStyleCnt="5" custScaleX="135090">
        <dgm:presLayoutVars>
          <dgm:chMax val="1"/>
          <dgm:bulletEnabled val="1"/>
        </dgm:presLayoutVars>
      </dgm:prSet>
      <dgm:spPr/>
    </dgm:pt>
  </dgm:ptLst>
  <dgm:cxnLst>
    <dgm:cxn modelId="{CEBE381D-D326-4BEE-B9AC-DB90F73F1328}" srcId="{304FD333-A306-49AC-9B01-546663A10AB3}" destId="{D0398BBB-CA49-4B2D-A4FE-6BEC14F000E2}" srcOrd="1" destOrd="0" parTransId="{4BD4768C-5E96-440D-91F6-FD925C8E6178}" sibTransId="{95D6ECBA-4C45-4929-A68A-15C4A9B09621}"/>
    <dgm:cxn modelId="{34EF551E-6494-4AF4-A610-D11D281FE8F9}" type="presOf" srcId="{304FD333-A306-49AC-9B01-546663A10AB3}" destId="{BA56DF21-BFD0-4BE0-AD12-145981792AA3}" srcOrd="0" destOrd="0" presId="urn:microsoft.com/office/officeart/2005/8/layout/vList5"/>
    <dgm:cxn modelId="{2E221025-BDD1-44D7-A6C0-8EEED34E484D}" type="presOf" srcId="{1C5D5C97-583A-4457-A236-418DD088BEAA}" destId="{9C5F7811-7248-49D8-9BAE-8E415E895688}" srcOrd="0" destOrd="0" presId="urn:microsoft.com/office/officeart/2005/8/layout/vList5"/>
    <dgm:cxn modelId="{4AB6F367-50A3-482A-A23C-EBEFBC1A8784}" type="presOf" srcId="{BB323B14-31B6-48E1-8560-2BA7636C389C}" destId="{65B86A61-9262-409B-878E-C4FD06996BB2}" srcOrd="0" destOrd="0" presId="urn:microsoft.com/office/officeart/2005/8/layout/vList5"/>
    <dgm:cxn modelId="{22EAB079-F789-42E5-8F4A-2B97D3E88442}" type="presOf" srcId="{083DB299-4CD9-4031-8D57-3FF65A489D75}" destId="{993987E7-42DD-4521-BD91-CE4B9E3B59E6}" srcOrd="0" destOrd="0" presId="urn:microsoft.com/office/officeart/2005/8/layout/vList5"/>
    <dgm:cxn modelId="{2743207B-77FB-4256-B613-424B083302BF}" srcId="{304FD333-A306-49AC-9B01-546663A10AB3}" destId="{083DB299-4CD9-4031-8D57-3FF65A489D75}" srcOrd="4" destOrd="0" parTransId="{62E0BB64-F8E2-4BE9-8CE4-EF0E1DB2DD51}" sibTransId="{57FD6832-1D63-4C86-A798-B3903BBC4A5D}"/>
    <dgm:cxn modelId="{8677C48A-B67E-4CA7-B0AD-47328D786A85}" srcId="{304FD333-A306-49AC-9B01-546663A10AB3}" destId="{1C5D5C97-583A-4457-A236-418DD088BEAA}" srcOrd="2" destOrd="0" parTransId="{DEC5B500-D39C-4EE1-AE20-AC2CFD37B95F}" sibTransId="{191C6E0F-44BC-4691-8A00-F7AF4D4D07F8}"/>
    <dgm:cxn modelId="{64202CA4-ED58-4ECD-B61B-B412B9A66BDE}" type="presOf" srcId="{D0398BBB-CA49-4B2D-A4FE-6BEC14F000E2}" destId="{F89C119D-47CF-4486-B88F-F5D70E0D92F4}" srcOrd="0" destOrd="0" presId="urn:microsoft.com/office/officeart/2005/8/layout/vList5"/>
    <dgm:cxn modelId="{5AD563B1-1699-400B-BFE6-648F72B4BAD9}" srcId="{304FD333-A306-49AC-9B01-546663A10AB3}" destId="{BB323B14-31B6-48E1-8560-2BA7636C389C}" srcOrd="3" destOrd="0" parTransId="{FEBCD059-B414-44B5-9804-2A3CDCAAA21C}" sibTransId="{00F6CD84-1114-453A-A727-695314EEF1B3}"/>
    <dgm:cxn modelId="{C6AB2CCE-E03D-4500-BEBA-80B7EDA96941}" type="presOf" srcId="{21388B61-9748-434A-AC4E-8E80D8ADBC32}" destId="{F6F948E5-E98B-4D43-8ADB-E6984162BB1A}" srcOrd="0" destOrd="0" presId="urn:microsoft.com/office/officeart/2005/8/layout/vList5"/>
    <dgm:cxn modelId="{ADA035EF-D476-4CD9-BC0B-ACCFF171D8F3}" srcId="{304FD333-A306-49AC-9B01-546663A10AB3}" destId="{21388B61-9748-434A-AC4E-8E80D8ADBC32}" srcOrd="0" destOrd="0" parTransId="{4AC18042-FC55-4148-8887-D2C1380FC419}" sibTransId="{715F5E76-E1F8-4E52-96A1-072795316C55}"/>
    <dgm:cxn modelId="{C2ED305E-484E-4022-A716-2D0D700B6422}" type="presParOf" srcId="{BA56DF21-BFD0-4BE0-AD12-145981792AA3}" destId="{C1E0F121-62EC-4565-8D34-F7D328DA3A04}" srcOrd="0" destOrd="0" presId="urn:microsoft.com/office/officeart/2005/8/layout/vList5"/>
    <dgm:cxn modelId="{1CE24BCD-134D-4D61-9255-BD27516F11EA}" type="presParOf" srcId="{C1E0F121-62EC-4565-8D34-F7D328DA3A04}" destId="{F6F948E5-E98B-4D43-8ADB-E6984162BB1A}" srcOrd="0" destOrd="0" presId="urn:microsoft.com/office/officeart/2005/8/layout/vList5"/>
    <dgm:cxn modelId="{AB48D95D-E9E0-432A-B718-366614BC2683}" type="presParOf" srcId="{BA56DF21-BFD0-4BE0-AD12-145981792AA3}" destId="{14327515-EB70-406B-836D-319FA97FDA1A}" srcOrd="1" destOrd="0" presId="urn:microsoft.com/office/officeart/2005/8/layout/vList5"/>
    <dgm:cxn modelId="{070A5351-A0BF-453D-B06C-C77176504ACA}" type="presParOf" srcId="{BA56DF21-BFD0-4BE0-AD12-145981792AA3}" destId="{836013C2-59F2-4856-BCC9-C9F61A7402AB}" srcOrd="2" destOrd="0" presId="urn:microsoft.com/office/officeart/2005/8/layout/vList5"/>
    <dgm:cxn modelId="{42F5AE42-85A8-4C8A-A09D-74C8AF24744F}" type="presParOf" srcId="{836013C2-59F2-4856-BCC9-C9F61A7402AB}" destId="{F89C119D-47CF-4486-B88F-F5D70E0D92F4}" srcOrd="0" destOrd="0" presId="urn:microsoft.com/office/officeart/2005/8/layout/vList5"/>
    <dgm:cxn modelId="{65FC93BE-2508-4705-9986-D215C280897D}" type="presParOf" srcId="{BA56DF21-BFD0-4BE0-AD12-145981792AA3}" destId="{355C21B5-CEA3-4FF7-9C19-9E1A9D21EFC9}" srcOrd="3" destOrd="0" presId="urn:microsoft.com/office/officeart/2005/8/layout/vList5"/>
    <dgm:cxn modelId="{105D52EA-5FF6-4E73-AF2E-3BBB5807C680}" type="presParOf" srcId="{BA56DF21-BFD0-4BE0-AD12-145981792AA3}" destId="{84655E48-C303-4653-8FEE-7EB3EEFCDBFD}" srcOrd="4" destOrd="0" presId="urn:microsoft.com/office/officeart/2005/8/layout/vList5"/>
    <dgm:cxn modelId="{6761413F-3116-49F8-BE61-B313463FF823}" type="presParOf" srcId="{84655E48-C303-4653-8FEE-7EB3EEFCDBFD}" destId="{9C5F7811-7248-49D8-9BAE-8E415E895688}" srcOrd="0" destOrd="0" presId="urn:microsoft.com/office/officeart/2005/8/layout/vList5"/>
    <dgm:cxn modelId="{AB36118A-D640-4095-BE71-553DAA17FE36}" type="presParOf" srcId="{BA56DF21-BFD0-4BE0-AD12-145981792AA3}" destId="{E8CBD784-3A31-4CBA-B342-EB601017602B}" srcOrd="5" destOrd="0" presId="urn:microsoft.com/office/officeart/2005/8/layout/vList5"/>
    <dgm:cxn modelId="{1FCB81A0-7DBB-4E30-B8A6-26827756A54E}" type="presParOf" srcId="{BA56DF21-BFD0-4BE0-AD12-145981792AA3}" destId="{9D779479-A12F-489B-A4E3-8BDA5C21A423}" srcOrd="6" destOrd="0" presId="urn:microsoft.com/office/officeart/2005/8/layout/vList5"/>
    <dgm:cxn modelId="{8D38DB1E-648A-4E30-957E-77E13D070D50}" type="presParOf" srcId="{9D779479-A12F-489B-A4E3-8BDA5C21A423}" destId="{65B86A61-9262-409B-878E-C4FD06996BB2}" srcOrd="0" destOrd="0" presId="urn:microsoft.com/office/officeart/2005/8/layout/vList5"/>
    <dgm:cxn modelId="{B779E9CF-E505-4987-B107-C287D86A15D5}" type="presParOf" srcId="{BA56DF21-BFD0-4BE0-AD12-145981792AA3}" destId="{9DF6BC6E-00A6-4A6C-B0A3-6DFB18F642F0}" srcOrd="7" destOrd="0" presId="urn:microsoft.com/office/officeart/2005/8/layout/vList5"/>
    <dgm:cxn modelId="{F585F6BC-B69E-4A6D-978E-E12B9C96519B}" type="presParOf" srcId="{BA56DF21-BFD0-4BE0-AD12-145981792AA3}" destId="{2CFE3310-DAC1-42AA-BFC5-6715455AA610}" srcOrd="8" destOrd="0" presId="urn:microsoft.com/office/officeart/2005/8/layout/vList5"/>
    <dgm:cxn modelId="{F339B9FF-C71E-4A03-9AF9-50B5428BCDF5}" type="presParOf" srcId="{2CFE3310-DAC1-42AA-BFC5-6715455AA610}" destId="{993987E7-42DD-4521-BD91-CE4B9E3B59E6}"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90A915-64A7-483D-B5F6-DEC884281CF8}"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uk-UA"/>
        </a:p>
      </dgm:t>
    </dgm:pt>
    <dgm:pt modelId="{9073CDD4-DE53-4DC3-A94E-E89B5B396F8D}">
      <dgm:prSet phldrT="[Текст]" custT="1"/>
      <dgm:spPr/>
      <dgm:t>
        <a:bodyPr vert="vert"/>
        <a:lstStyle/>
        <a:p>
          <a:r>
            <a:rPr lang="uk-UA" sz="1800" kern="1200" dirty="0">
              <a:solidFill>
                <a:prstClr val="white"/>
              </a:solidFill>
              <a:latin typeface="Calibri"/>
              <a:ea typeface="+mn-ea"/>
              <a:cs typeface="+mn-cs"/>
            </a:rPr>
            <a:t>Державний реєстратор-  адміністративні послуги з державної реєстрації права власності на нерухоме майно. Протягом 2023 року вчинено </a:t>
          </a:r>
          <a:r>
            <a:rPr lang="uk-UA" sz="1800" kern="1200" dirty="0">
              <a:solidFill>
                <a:srgbClr val="FF0000"/>
              </a:solidFill>
              <a:latin typeface="Calibri"/>
              <a:ea typeface="+mn-ea"/>
              <a:cs typeface="+mn-cs"/>
            </a:rPr>
            <a:t>2266 </a:t>
          </a:r>
          <a:r>
            <a:rPr lang="uk-UA" sz="1800" kern="1200" dirty="0">
              <a:solidFill>
                <a:prstClr val="white"/>
              </a:solidFill>
              <a:latin typeface="Calibri"/>
              <a:ea typeface="+mn-ea"/>
              <a:cs typeface="+mn-cs"/>
            </a:rPr>
            <a:t>реєстраційних дій</a:t>
          </a:r>
        </a:p>
      </dgm:t>
    </dgm:pt>
    <dgm:pt modelId="{BDE3C192-7921-454D-9866-105BB07A5D07}" type="parTrans" cxnId="{7B1CC119-EAA9-4A1E-AD0C-F95825A10A4D}">
      <dgm:prSet/>
      <dgm:spPr/>
      <dgm:t>
        <a:bodyPr/>
        <a:lstStyle/>
        <a:p>
          <a:endParaRPr lang="uk-UA"/>
        </a:p>
      </dgm:t>
    </dgm:pt>
    <dgm:pt modelId="{808B51EE-6B78-4C05-A739-DD61875CFE6C}" type="sibTrans" cxnId="{7B1CC119-EAA9-4A1E-AD0C-F95825A10A4D}">
      <dgm:prSet/>
      <dgm:spPr/>
      <dgm:t>
        <a:bodyPr/>
        <a:lstStyle/>
        <a:p>
          <a:endParaRPr lang="uk-UA"/>
        </a:p>
      </dgm:t>
    </dgm:pt>
    <dgm:pt modelId="{3973FBAB-A7E3-444C-84A9-BCBCA46C7777}">
      <dgm:prSet phldrT="[Текст]" custT="1"/>
      <dgm:spPr/>
      <dgm:t>
        <a:bodyPr/>
        <a:lstStyle/>
        <a:p>
          <a:r>
            <a:rPr lang="uk-UA" sz="1800" kern="1200" dirty="0">
              <a:solidFill>
                <a:prstClr val="white"/>
              </a:solidFill>
              <a:latin typeface="Calibri"/>
              <a:ea typeface="+mn-ea"/>
              <a:cs typeface="+mn-cs"/>
            </a:rPr>
            <a:t>Державна реєстрація іншого речового права на нерухоме майно, обтяження права на нерухоме майно, іпотеки</a:t>
          </a:r>
        </a:p>
      </dgm:t>
    </dgm:pt>
    <dgm:pt modelId="{6A873E4D-B8B3-4BEA-899F-02C53448ABD7}" type="parTrans" cxnId="{C2C71730-6A03-46ED-995A-57DFEF37594B}">
      <dgm:prSet/>
      <dgm:spPr/>
      <dgm:t>
        <a:bodyPr/>
        <a:lstStyle/>
        <a:p>
          <a:endParaRPr lang="uk-UA"/>
        </a:p>
      </dgm:t>
    </dgm:pt>
    <dgm:pt modelId="{3B16A079-4832-4BEF-9DEC-2187E0040C4B}" type="sibTrans" cxnId="{C2C71730-6A03-46ED-995A-57DFEF37594B}">
      <dgm:prSet/>
      <dgm:spPr/>
      <dgm:t>
        <a:bodyPr/>
        <a:lstStyle/>
        <a:p>
          <a:endParaRPr lang="uk-UA"/>
        </a:p>
      </dgm:t>
    </dgm:pt>
    <dgm:pt modelId="{DF02D6D6-D712-4AD7-9F1B-A1EDCC8837E8}">
      <dgm:prSet phldrT="[Текст]" custT="1"/>
      <dgm:spPr/>
      <dgm:t>
        <a:bodyPr/>
        <a:lstStyle/>
        <a:p>
          <a:r>
            <a:rPr lang="uk-UA" sz="1800" kern="1200" dirty="0">
              <a:solidFill>
                <a:prstClr val="white"/>
              </a:solidFill>
              <a:latin typeface="Calibri"/>
              <a:ea typeface="+mn-ea"/>
              <a:cs typeface="+mn-cs"/>
            </a:rPr>
            <a:t>Скасування запису Державного реєстру речових прав на нерухоме майно, внесення змін до нього</a:t>
          </a:r>
        </a:p>
      </dgm:t>
    </dgm:pt>
    <dgm:pt modelId="{A1036286-41C0-41A9-8F09-85DE0680E552}" type="parTrans" cxnId="{8A98BCE2-0EBB-461E-BF82-8E329B33B046}">
      <dgm:prSet/>
      <dgm:spPr/>
      <dgm:t>
        <a:bodyPr/>
        <a:lstStyle/>
        <a:p>
          <a:endParaRPr lang="uk-UA"/>
        </a:p>
      </dgm:t>
    </dgm:pt>
    <dgm:pt modelId="{A9800CE1-5AC6-4B76-B3E0-3427549DD612}" type="sibTrans" cxnId="{8A98BCE2-0EBB-461E-BF82-8E329B33B046}">
      <dgm:prSet/>
      <dgm:spPr/>
      <dgm:t>
        <a:bodyPr/>
        <a:lstStyle/>
        <a:p>
          <a:endParaRPr lang="uk-UA"/>
        </a:p>
      </dgm:t>
    </dgm:pt>
    <dgm:pt modelId="{B46645A4-EF20-4D20-BF0C-CE7E9D95D892}">
      <dgm:prSet phldrT="[Текст]" custT="1"/>
      <dgm:spPr/>
      <dgm:t>
        <a:bodyPr/>
        <a:lstStyle/>
        <a:p>
          <a:pPr marL="0" lvl="0" indent="0" algn="ctr" defTabSz="800100">
            <a:lnSpc>
              <a:spcPct val="90000"/>
            </a:lnSpc>
            <a:spcBef>
              <a:spcPct val="0"/>
            </a:spcBef>
            <a:spcAft>
              <a:spcPct val="35000"/>
            </a:spcAft>
            <a:buNone/>
          </a:pPr>
          <a:r>
            <a:rPr lang="uk-UA" sz="1800" kern="1200" dirty="0">
              <a:solidFill>
                <a:prstClr val="white"/>
              </a:solidFill>
              <a:latin typeface="Calibri"/>
              <a:ea typeface="+mn-ea"/>
              <a:cs typeface="+mn-cs"/>
            </a:rPr>
            <a:t>Надання інформації з Державного реєстру речових прав на нерухоме майно</a:t>
          </a:r>
        </a:p>
      </dgm:t>
    </dgm:pt>
    <dgm:pt modelId="{147B0D69-38E1-42B8-92B2-520CBA3B5CEE}" type="parTrans" cxnId="{847FEBA0-3FD1-4C37-B32B-7CDFD4271F17}">
      <dgm:prSet/>
      <dgm:spPr/>
      <dgm:t>
        <a:bodyPr/>
        <a:lstStyle/>
        <a:p>
          <a:endParaRPr lang="uk-UA"/>
        </a:p>
      </dgm:t>
    </dgm:pt>
    <dgm:pt modelId="{75FCB797-DF84-4823-B28F-26F98D529A06}" type="sibTrans" cxnId="{847FEBA0-3FD1-4C37-B32B-7CDFD4271F17}">
      <dgm:prSet/>
      <dgm:spPr/>
      <dgm:t>
        <a:bodyPr/>
        <a:lstStyle/>
        <a:p>
          <a:endParaRPr lang="uk-UA"/>
        </a:p>
      </dgm:t>
    </dgm:pt>
    <dgm:pt modelId="{05958DBF-FD66-4DB9-B85D-8A92CB6FCC55}" type="pres">
      <dgm:prSet presAssocID="{8990A915-64A7-483D-B5F6-DEC884281CF8}" presName="Name0" presStyleCnt="0">
        <dgm:presLayoutVars>
          <dgm:chPref val="1"/>
          <dgm:dir/>
          <dgm:animOne val="branch"/>
          <dgm:animLvl val="lvl"/>
          <dgm:resizeHandles val="exact"/>
        </dgm:presLayoutVars>
      </dgm:prSet>
      <dgm:spPr/>
    </dgm:pt>
    <dgm:pt modelId="{FBE8FCA8-C11D-4AD8-B84C-03AF81889F3B}" type="pres">
      <dgm:prSet presAssocID="{9073CDD4-DE53-4DC3-A94E-E89B5B396F8D}" presName="root1" presStyleCnt="0"/>
      <dgm:spPr/>
    </dgm:pt>
    <dgm:pt modelId="{D8E43174-7CD4-42D7-A9EF-BACB36FB7CB8}" type="pres">
      <dgm:prSet presAssocID="{9073CDD4-DE53-4DC3-A94E-E89B5B396F8D}" presName="LevelOneTextNode" presStyleLbl="node0" presStyleIdx="0" presStyleCnt="1" custScaleX="277453" custScaleY="145218">
        <dgm:presLayoutVars>
          <dgm:chPref val="3"/>
        </dgm:presLayoutVars>
      </dgm:prSet>
      <dgm:spPr/>
    </dgm:pt>
    <dgm:pt modelId="{64DF315A-08E5-4F38-B818-8E88CEB1D3AE}" type="pres">
      <dgm:prSet presAssocID="{9073CDD4-DE53-4DC3-A94E-E89B5B396F8D}" presName="level2hierChild" presStyleCnt="0"/>
      <dgm:spPr/>
    </dgm:pt>
    <dgm:pt modelId="{3A5E08C8-4D32-444F-9D68-DF8A64195B0A}" type="pres">
      <dgm:prSet presAssocID="{6A873E4D-B8B3-4BEA-899F-02C53448ABD7}" presName="conn2-1" presStyleLbl="parChTrans1D2" presStyleIdx="0" presStyleCnt="3"/>
      <dgm:spPr/>
    </dgm:pt>
    <dgm:pt modelId="{F98AC93E-D6DD-478B-998A-AD2FF97FB866}" type="pres">
      <dgm:prSet presAssocID="{6A873E4D-B8B3-4BEA-899F-02C53448ABD7}" presName="connTx" presStyleLbl="parChTrans1D2" presStyleIdx="0" presStyleCnt="3"/>
      <dgm:spPr/>
    </dgm:pt>
    <dgm:pt modelId="{500E0A34-6637-43A9-9CA3-67B64285B0D6}" type="pres">
      <dgm:prSet presAssocID="{3973FBAB-A7E3-444C-84A9-BCBCA46C7777}" presName="root2" presStyleCnt="0"/>
      <dgm:spPr/>
    </dgm:pt>
    <dgm:pt modelId="{62662638-1072-4ED2-874A-E17523BD1781}" type="pres">
      <dgm:prSet presAssocID="{3973FBAB-A7E3-444C-84A9-BCBCA46C7777}" presName="LevelTwoTextNode" presStyleLbl="node2" presStyleIdx="0" presStyleCnt="3" custScaleX="239248" custScaleY="234027">
        <dgm:presLayoutVars>
          <dgm:chPref val="3"/>
        </dgm:presLayoutVars>
      </dgm:prSet>
      <dgm:spPr/>
    </dgm:pt>
    <dgm:pt modelId="{8922970D-D3B1-4837-9AA9-CAC124E73CFB}" type="pres">
      <dgm:prSet presAssocID="{3973FBAB-A7E3-444C-84A9-BCBCA46C7777}" presName="level3hierChild" presStyleCnt="0"/>
      <dgm:spPr/>
    </dgm:pt>
    <dgm:pt modelId="{DFAEA850-FB76-4B23-9D28-AB1DCCA56D52}" type="pres">
      <dgm:prSet presAssocID="{A1036286-41C0-41A9-8F09-85DE0680E552}" presName="conn2-1" presStyleLbl="parChTrans1D2" presStyleIdx="1" presStyleCnt="3"/>
      <dgm:spPr/>
    </dgm:pt>
    <dgm:pt modelId="{C3569C1A-E4AB-40BA-85E9-B4DF47F8AE96}" type="pres">
      <dgm:prSet presAssocID="{A1036286-41C0-41A9-8F09-85DE0680E552}" presName="connTx" presStyleLbl="parChTrans1D2" presStyleIdx="1" presStyleCnt="3"/>
      <dgm:spPr/>
    </dgm:pt>
    <dgm:pt modelId="{9B41C30C-659E-4323-AAF2-3A52B57D44D3}" type="pres">
      <dgm:prSet presAssocID="{DF02D6D6-D712-4AD7-9F1B-A1EDCC8837E8}" presName="root2" presStyleCnt="0"/>
      <dgm:spPr/>
    </dgm:pt>
    <dgm:pt modelId="{A4CAA85F-17A9-4942-8A51-564F85B181C3}" type="pres">
      <dgm:prSet presAssocID="{DF02D6D6-D712-4AD7-9F1B-A1EDCC8837E8}" presName="LevelTwoTextNode" presStyleLbl="node2" presStyleIdx="1" presStyleCnt="3" custScaleX="250022" custScaleY="220668">
        <dgm:presLayoutVars>
          <dgm:chPref val="3"/>
        </dgm:presLayoutVars>
      </dgm:prSet>
      <dgm:spPr/>
    </dgm:pt>
    <dgm:pt modelId="{2A192361-661B-4146-94CA-257B847009E5}" type="pres">
      <dgm:prSet presAssocID="{DF02D6D6-D712-4AD7-9F1B-A1EDCC8837E8}" presName="level3hierChild" presStyleCnt="0"/>
      <dgm:spPr/>
    </dgm:pt>
    <dgm:pt modelId="{2953F34D-D049-4D2C-935C-B2EAFB9A0B68}" type="pres">
      <dgm:prSet presAssocID="{147B0D69-38E1-42B8-92B2-520CBA3B5CEE}" presName="conn2-1" presStyleLbl="parChTrans1D2" presStyleIdx="2" presStyleCnt="3"/>
      <dgm:spPr/>
    </dgm:pt>
    <dgm:pt modelId="{E0BF6FA3-9321-46CF-8CC3-ADBFBA321855}" type="pres">
      <dgm:prSet presAssocID="{147B0D69-38E1-42B8-92B2-520CBA3B5CEE}" presName="connTx" presStyleLbl="parChTrans1D2" presStyleIdx="2" presStyleCnt="3"/>
      <dgm:spPr/>
    </dgm:pt>
    <dgm:pt modelId="{21276E27-20F5-4C66-B029-1281F3A151EB}" type="pres">
      <dgm:prSet presAssocID="{B46645A4-EF20-4D20-BF0C-CE7E9D95D892}" presName="root2" presStyleCnt="0"/>
      <dgm:spPr/>
    </dgm:pt>
    <dgm:pt modelId="{1B670155-79F0-42A0-9B3A-8DBD3B94D9A7}" type="pres">
      <dgm:prSet presAssocID="{B46645A4-EF20-4D20-BF0C-CE7E9D95D892}" presName="LevelTwoTextNode" presStyleLbl="node2" presStyleIdx="2" presStyleCnt="3" custScaleX="258602" custScaleY="226480">
        <dgm:presLayoutVars>
          <dgm:chPref val="3"/>
        </dgm:presLayoutVars>
      </dgm:prSet>
      <dgm:spPr/>
    </dgm:pt>
    <dgm:pt modelId="{D7D0DCCE-94D5-460B-8FB5-A5AD14B5954B}" type="pres">
      <dgm:prSet presAssocID="{B46645A4-EF20-4D20-BF0C-CE7E9D95D892}" presName="level3hierChild" presStyleCnt="0"/>
      <dgm:spPr/>
    </dgm:pt>
  </dgm:ptLst>
  <dgm:cxnLst>
    <dgm:cxn modelId="{051F9503-DEDA-46E9-8C76-F0E88249A9EA}" type="presOf" srcId="{147B0D69-38E1-42B8-92B2-520CBA3B5CEE}" destId="{2953F34D-D049-4D2C-935C-B2EAFB9A0B68}" srcOrd="0" destOrd="0" presId="urn:microsoft.com/office/officeart/2008/layout/HorizontalMultiLevelHierarchy"/>
    <dgm:cxn modelId="{7B1CC119-EAA9-4A1E-AD0C-F95825A10A4D}" srcId="{8990A915-64A7-483D-B5F6-DEC884281CF8}" destId="{9073CDD4-DE53-4DC3-A94E-E89B5B396F8D}" srcOrd="0" destOrd="0" parTransId="{BDE3C192-7921-454D-9866-105BB07A5D07}" sibTransId="{808B51EE-6B78-4C05-A739-DD61875CFE6C}"/>
    <dgm:cxn modelId="{8FBDEB29-AA0D-45AB-9A4A-1B1344677BB7}" type="presOf" srcId="{3973FBAB-A7E3-444C-84A9-BCBCA46C7777}" destId="{62662638-1072-4ED2-874A-E17523BD1781}" srcOrd="0" destOrd="0" presId="urn:microsoft.com/office/officeart/2008/layout/HorizontalMultiLevelHierarchy"/>
    <dgm:cxn modelId="{C2C71730-6A03-46ED-995A-57DFEF37594B}" srcId="{9073CDD4-DE53-4DC3-A94E-E89B5B396F8D}" destId="{3973FBAB-A7E3-444C-84A9-BCBCA46C7777}" srcOrd="0" destOrd="0" parTransId="{6A873E4D-B8B3-4BEA-899F-02C53448ABD7}" sibTransId="{3B16A079-4832-4BEF-9DEC-2187E0040C4B}"/>
    <dgm:cxn modelId="{3496EC5E-052B-4C52-99C5-6209D2464EED}" type="presOf" srcId="{147B0D69-38E1-42B8-92B2-520CBA3B5CEE}" destId="{E0BF6FA3-9321-46CF-8CC3-ADBFBA321855}" srcOrd="1" destOrd="0" presId="urn:microsoft.com/office/officeart/2008/layout/HorizontalMultiLevelHierarchy"/>
    <dgm:cxn modelId="{18A85145-CDDC-4C2B-88E3-E53B371635DA}" type="presOf" srcId="{B46645A4-EF20-4D20-BF0C-CE7E9D95D892}" destId="{1B670155-79F0-42A0-9B3A-8DBD3B94D9A7}" srcOrd="0" destOrd="0" presId="urn:microsoft.com/office/officeart/2008/layout/HorizontalMultiLevelHierarchy"/>
    <dgm:cxn modelId="{27D3F54C-0D75-4D1C-969D-794392B66635}" type="presOf" srcId="{6A873E4D-B8B3-4BEA-899F-02C53448ABD7}" destId="{F98AC93E-D6DD-478B-998A-AD2FF97FB866}" srcOrd="1" destOrd="0" presId="urn:microsoft.com/office/officeart/2008/layout/HorizontalMultiLevelHierarchy"/>
    <dgm:cxn modelId="{AF4AE176-67B9-4E73-965A-E135FD08F8FE}" type="presOf" srcId="{9073CDD4-DE53-4DC3-A94E-E89B5B396F8D}" destId="{D8E43174-7CD4-42D7-A9EF-BACB36FB7CB8}" srcOrd="0" destOrd="0" presId="urn:microsoft.com/office/officeart/2008/layout/HorizontalMultiLevelHierarchy"/>
    <dgm:cxn modelId="{E75E035A-FCEB-46E3-971E-4C510B225C3F}" type="presOf" srcId="{DF02D6D6-D712-4AD7-9F1B-A1EDCC8837E8}" destId="{A4CAA85F-17A9-4942-8A51-564F85B181C3}" srcOrd="0" destOrd="0" presId="urn:microsoft.com/office/officeart/2008/layout/HorizontalMultiLevelHierarchy"/>
    <dgm:cxn modelId="{1C50A67B-33B7-4AE6-BC81-3F241E19E57B}" type="presOf" srcId="{8990A915-64A7-483D-B5F6-DEC884281CF8}" destId="{05958DBF-FD66-4DB9-B85D-8A92CB6FCC55}" srcOrd="0" destOrd="0" presId="urn:microsoft.com/office/officeart/2008/layout/HorizontalMultiLevelHierarchy"/>
    <dgm:cxn modelId="{DD955B7F-4AEF-4FAA-B929-CD5A7D8676F1}" type="presOf" srcId="{A1036286-41C0-41A9-8F09-85DE0680E552}" destId="{DFAEA850-FB76-4B23-9D28-AB1DCCA56D52}" srcOrd="0" destOrd="0" presId="urn:microsoft.com/office/officeart/2008/layout/HorizontalMultiLevelHierarchy"/>
    <dgm:cxn modelId="{94EBE188-0D2A-483C-938B-B5C728AD2002}" type="presOf" srcId="{A1036286-41C0-41A9-8F09-85DE0680E552}" destId="{C3569C1A-E4AB-40BA-85E9-B4DF47F8AE96}" srcOrd="1" destOrd="0" presId="urn:microsoft.com/office/officeart/2008/layout/HorizontalMultiLevelHierarchy"/>
    <dgm:cxn modelId="{DA678F99-21C4-4735-8192-A2D434FDB8BD}" type="presOf" srcId="{6A873E4D-B8B3-4BEA-899F-02C53448ABD7}" destId="{3A5E08C8-4D32-444F-9D68-DF8A64195B0A}" srcOrd="0" destOrd="0" presId="urn:microsoft.com/office/officeart/2008/layout/HorizontalMultiLevelHierarchy"/>
    <dgm:cxn modelId="{847FEBA0-3FD1-4C37-B32B-7CDFD4271F17}" srcId="{9073CDD4-DE53-4DC3-A94E-E89B5B396F8D}" destId="{B46645A4-EF20-4D20-BF0C-CE7E9D95D892}" srcOrd="2" destOrd="0" parTransId="{147B0D69-38E1-42B8-92B2-520CBA3B5CEE}" sibTransId="{75FCB797-DF84-4823-B28F-26F98D529A06}"/>
    <dgm:cxn modelId="{8A98BCE2-0EBB-461E-BF82-8E329B33B046}" srcId="{9073CDD4-DE53-4DC3-A94E-E89B5B396F8D}" destId="{DF02D6D6-D712-4AD7-9F1B-A1EDCC8837E8}" srcOrd="1" destOrd="0" parTransId="{A1036286-41C0-41A9-8F09-85DE0680E552}" sibTransId="{A9800CE1-5AC6-4B76-B3E0-3427549DD612}"/>
    <dgm:cxn modelId="{C7773704-CBCD-4F2F-A534-4943805A9EB9}" type="presParOf" srcId="{05958DBF-FD66-4DB9-B85D-8A92CB6FCC55}" destId="{FBE8FCA8-C11D-4AD8-B84C-03AF81889F3B}" srcOrd="0" destOrd="0" presId="urn:microsoft.com/office/officeart/2008/layout/HorizontalMultiLevelHierarchy"/>
    <dgm:cxn modelId="{DB5493A9-EF37-4928-8568-CE53D288190C}" type="presParOf" srcId="{FBE8FCA8-C11D-4AD8-B84C-03AF81889F3B}" destId="{D8E43174-7CD4-42D7-A9EF-BACB36FB7CB8}" srcOrd="0" destOrd="0" presId="urn:microsoft.com/office/officeart/2008/layout/HorizontalMultiLevelHierarchy"/>
    <dgm:cxn modelId="{7C642E8B-C67A-48D2-A3CE-5B59D21C5944}" type="presParOf" srcId="{FBE8FCA8-C11D-4AD8-B84C-03AF81889F3B}" destId="{64DF315A-08E5-4F38-B818-8E88CEB1D3AE}" srcOrd="1" destOrd="0" presId="urn:microsoft.com/office/officeart/2008/layout/HorizontalMultiLevelHierarchy"/>
    <dgm:cxn modelId="{E8E946DF-60A6-4B1E-AEAD-A6CFCBCF6653}" type="presParOf" srcId="{64DF315A-08E5-4F38-B818-8E88CEB1D3AE}" destId="{3A5E08C8-4D32-444F-9D68-DF8A64195B0A}" srcOrd="0" destOrd="0" presId="urn:microsoft.com/office/officeart/2008/layout/HorizontalMultiLevelHierarchy"/>
    <dgm:cxn modelId="{4AAEB2E8-9029-4F0A-B03E-05B21952271D}" type="presParOf" srcId="{3A5E08C8-4D32-444F-9D68-DF8A64195B0A}" destId="{F98AC93E-D6DD-478B-998A-AD2FF97FB866}" srcOrd="0" destOrd="0" presId="urn:microsoft.com/office/officeart/2008/layout/HorizontalMultiLevelHierarchy"/>
    <dgm:cxn modelId="{5B35BC03-24F4-4080-B7BB-491B83EB9F3C}" type="presParOf" srcId="{64DF315A-08E5-4F38-B818-8E88CEB1D3AE}" destId="{500E0A34-6637-43A9-9CA3-67B64285B0D6}" srcOrd="1" destOrd="0" presId="urn:microsoft.com/office/officeart/2008/layout/HorizontalMultiLevelHierarchy"/>
    <dgm:cxn modelId="{0383395B-4976-4B37-A849-6363A0545868}" type="presParOf" srcId="{500E0A34-6637-43A9-9CA3-67B64285B0D6}" destId="{62662638-1072-4ED2-874A-E17523BD1781}" srcOrd="0" destOrd="0" presId="urn:microsoft.com/office/officeart/2008/layout/HorizontalMultiLevelHierarchy"/>
    <dgm:cxn modelId="{DB76273D-67D7-4B6E-A5AB-958135F573B5}" type="presParOf" srcId="{500E0A34-6637-43A9-9CA3-67B64285B0D6}" destId="{8922970D-D3B1-4837-9AA9-CAC124E73CFB}" srcOrd="1" destOrd="0" presId="urn:microsoft.com/office/officeart/2008/layout/HorizontalMultiLevelHierarchy"/>
    <dgm:cxn modelId="{86637896-0FF4-453E-B13B-D7DFE569EC25}" type="presParOf" srcId="{64DF315A-08E5-4F38-B818-8E88CEB1D3AE}" destId="{DFAEA850-FB76-4B23-9D28-AB1DCCA56D52}" srcOrd="2" destOrd="0" presId="urn:microsoft.com/office/officeart/2008/layout/HorizontalMultiLevelHierarchy"/>
    <dgm:cxn modelId="{E8AD3F67-3140-4DDA-B7D1-5AA68162D2A5}" type="presParOf" srcId="{DFAEA850-FB76-4B23-9D28-AB1DCCA56D52}" destId="{C3569C1A-E4AB-40BA-85E9-B4DF47F8AE96}" srcOrd="0" destOrd="0" presId="urn:microsoft.com/office/officeart/2008/layout/HorizontalMultiLevelHierarchy"/>
    <dgm:cxn modelId="{D5EEA1A5-FF4D-44A1-A306-3EF6B50CEE1F}" type="presParOf" srcId="{64DF315A-08E5-4F38-B818-8E88CEB1D3AE}" destId="{9B41C30C-659E-4323-AAF2-3A52B57D44D3}" srcOrd="3" destOrd="0" presId="urn:microsoft.com/office/officeart/2008/layout/HorizontalMultiLevelHierarchy"/>
    <dgm:cxn modelId="{07615C85-DD54-40B1-BA93-53EDB531D989}" type="presParOf" srcId="{9B41C30C-659E-4323-AAF2-3A52B57D44D3}" destId="{A4CAA85F-17A9-4942-8A51-564F85B181C3}" srcOrd="0" destOrd="0" presId="urn:microsoft.com/office/officeart/2008/layout/HorizontalMultiLevelHierarchy"/>
    <dgm:cxn modelId="{0FFC0C56-1FF7-4241-A2B4-D8A19016BC09}" type="presParOf" srcId="{9B41C30C-659E-4323-AAF2-3A52B57D44D3}" destId="{2A192361-661B-4146-94CA-257B847009E5}" srcOrd="1" destOrd="0" presId="urn:microsoft.com/office/officeart/2008/layout/HorizontalMultiLevelHierarchy"/>
    <dgm:cxn modelId="{FCA29497-E32B-4B52-8D92-F12CDAA5FC81}" type="presParOf" srcId="{64DF315A-08E5-4F38-B818-8E88CEB1D3AE}" destId="{2953F34D-D049-4D2C-935C-B2EAFB9A0B68}" srcOrd="4" destOrd="0" presId="urn:microsoft.com/office/officeart/2008/layout/HorizontalMultiLevelHierarchy"/>
    <dgm:cxn modelId="{A5DEC925-D453-4157-97D8-570BC4B4056F}" type="presParOf" srcId="{2953F34D-D049-4D2C-935C-B2EAFB9A0B68}" destId="{E0BF6FA3-9321-46CF-8CC3-ADBFBA321855}" srcOrd="0" destOrd="0" presId="urn:microsoft.com/office/officeart/2008/layout/HorizontalMultiLevelHierarchy"/>
    <dgm:cxn modelId="{6E63EF0D-9234-4056-A45F-FA09ACBDA37B}" type="presParOf" srcId="{64DF315A-08E5-4F38-B818-8E88CEB1D3AE}" destId="{21276E27-20F5-4C66-B029-1281F3A151EB}" srcOrd="5" destOrd="0" presId="urn:microsoft.com/office/officeart/2008/layout/HorizontalMultiLevelHierarchy"/>
    <dgm:cxn modelId="{6873B1F0-6206-498F-B4B9-D03AF76C19FD}" type="presParOf" srcId="{21276E27-20F5-4C66-B029-1281F3A151EB}" destId="{1B670155-79F0-42A0-9B3A-8DBD3B94D9A7}" srcOrd="0" destOrd="0" presId="urn:microsoft.com/office/officeart/2008/layout/HorizontalMultiLevelHierarchy"/>
    <dgm:cxn modelId="{A54F86F8-A22B-4677-9AB7-D48C036931D6}" type="presParOf" srcId="{21276E27-20F5-4C66-B029-1281F3A151EB}" destId="{D7D0DCCE-94D5-460B-8FB5-A5AD14B5954B}"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4A34B9-8BD2-42E2-A92C-0486BBC7E3E1}" type="doc">
      <dgm:prSet loTypeId="urn:microsoft.com/office/officeart/2005/8/layout/process1" loCatId="process" qsTypeId="urn:microsoft.com/office/officeart/2005/8/quickstyle/simple1" qsCatId="simple" csTypeId="urn:microsoft.com/office/officeart/2005/8/colors/accent1_2" csCatId="accent1" phldr="1"/>
      <dgm:spPr/>
    </dgm:pt>
    <dgm:pt modelId="{6F3C1CFD-9AD0-4D43-A875-3037B579A95B}">
      <dgm:prSet phldrT="[Текст]"/>
      <dgm:spPr/>
      <dgm:t>
        <a:bodyPr/>
        <a:lstStyle/>
        <a:p>
          <a:r>
            <a:rPr lang="uk-UA" dirty="0"/>
            <a:t>Вхідних листів- </a:t>
          </a:r>
          <a:r>
            <a:rPr lang="uk-UA" dirty="0">
              <a:solidFill>
                <a:srgbClr val="FF0000"/>
              </a:solidFill>
            </a:rPr>
            <a:t>3406</a:t>
          </a:r>
        </a:p>
      </dgm:t>
    </dgm:pt>
    <dgm:pt modelId="{B51ACF8E-24F1-46FB-84BA-B9FA6BDC87A0}" type="parTrans" cxnId="{A68CC783-EB20-4989-8CE1-0A00C7ECE80B}">
      <dgm:prSet/>
      <dgm:spPr/>
      <dgm:t>
        <a:bodyPr/>
        <a:lstStyle/>
        <a:p>
          <a:endParaRPr lang="uk-UA"/>
        </a:p>
      </dgm:t>
    </dgm:pt>
    <dgm:pt modelId="{AA104353-34F8-4C0C-A921-39BC81638995}" type="sibTrans" cxnId="{A68CC783-EB20-4989-8CE1-0A00C7ECE80B}">
      <dgm:prSet/>
      <dgm:spPr/>
      <dgm:t>
        <a:bodyPr/>
        <a:lstStyle/>
        <a:p>
          <a:endParaRPr lang="uk-UA"/>
        </a:p>
      </dgm:t>
    </dgm:pt>
    <dgm:pt modelId="{A92CCEBD-9E74-41CE-8ED2-29D8EA41F07F}">
      <dgm:prSet phldrT="[Текст]" custT="1"/>
      <dgm:spPr/>
      <dgm:t>
        <a:bodyPr/>
        <a:lstStyle/>
        <a:p>
          <a:r>
            <a:rPr lang="uk-UA" sz="4800" kern="1200" dirty="0"/>
            <a:t>Вихідних листів –</a:t>
          </a:r>
        </a:p>
        <a:p>
          <a:r>
            <a:rPr lang="uk-UA" sz="4800" kern="1200" dirty="0">
              <a:solidFill>
                <a:srgbClr val="FF0000"/>
              </a:solidFill>
              <a:latin typeface="Calibri"/>
              <a:ea typeface="+mn-ea"/>
              <a:cs typeface="+mn-cs"/>
            </a:rPr>
            <a:t>3106</a:t>
          </a:r>
        </a:p>
      </dgm:t>
    </dgm:pt>
    <dgm:pt modelId="{E8D1BF02-C787-40A9-BF41-1E97AE74A0D7}" type="parTrans" cxnId="{A20AEF61-5879-4FD4-A874-599EB31E1D41}">
      <dgm:prSet/>
      <dgm:spPr/>
      <dgm:t>
        <a:bodyPr/>
        <a:lstStyle/>
        <a:p>
          <a:endParaRPr lang="uk-UA"/>
        </a:p>
      </dgm:t>
    </dgm:pt>
    <dgm:pt modelId="{329A3B05-472D-48CB-923D-F4B233C21EE2}" type="sibTrans" cxnId="{A20AEF61-5879-4FD4-A874-599EB31E1D41}">
      <dgm:prSet/>
      <dgm:spPr/>
      <dgm:t>
        <a:bodyPr/>
        <a:lstStyle/>
        <a:p>
          <a:endParaRPr lang="uk-UA"/>
        </a:p>
      </dgm:t>
    </dgm:pt>
    <dgm:pt modelId="{7B3E7E72-057B-4EA5-A824-8DE1947FFBF3}" type="pres">
      <dgm:prSet presAssocID="{DF4A34B9-8BD2-42E2-A92C-0486BBC7E3E1}" presName="Name0" presStyleCnt="0">
        <dgm:presLayoutVars>
          <dgm:dir/>
          <dgm:resizeHandles val="exact"/>
        </dgm:presLayoutVars>
      </dgm:prSet>
      <dgm:spPr/>
    </dgm:pt>
    <dgm:pt modelId="{E23DFCB1-B272-4CA0-8373-C821613F5222}" type="pres">
      <dgm:prSet presAssocID="{6F3C1CFD-9AD0-4D43-A875-3037B579A95B}" presName="node" presStyleLbl="node1" presStyleIdx="0" presStyleCnt="2" custScaleY="199071">
        <dgm:presLayoutVars>
          <dgm:bulletEnabled val="1"/>
        </dgm:presLayoutVars>
      </dgm:prSet>
      <dgm:spPr/>
    </dgm:pt>
    <dgm:pt modelId="{53569910-607C-41AF-A9AE-91F75FDAAB58}" type="pres">
      <dgm:prSet presAssocID="{AA104353-34F8-4C0C-A921-39BC81638995}" presName="sibTrans" presStyleLbl="sibTrans2D1" presStyleIdx="0" presStyleCnt="1"/>
      <dgm:spPr/>
    </dgm:pt>
    <dgm:pt modelId="{FCC7A462-7895-433C-8B16-12F757C651E6}" type="pres">
      <dgm:prSet presAssocID="{AA104353-34F8-4C0C-A921-39BC81638995}" presName="connectorText" presStyleLbl="sibTrans2D1" presStyleIdx="0" presStyleCnt="1"/>
      <dgm:spPr/>
    </dgm:pt>
    <dgm:pt modelId="{980D3202-0F55-46F3-97FA-6F1BB8DDAC15}" type="pres">
      <dgm:prSet presAssocID="{A92CCEBD-9E74-41CE-8ED2-29D8EA41F07F}" presName="node" presStyleLbl="node1" presStyleIdx="1" presStyleCnt="2" custScaleY="199071">
        <dgm:presLayoutVars>
          <dgm:bulletEnabled val="1"/>
        </dgm:presLayoutVars>
      </dgm:prSet>
      <dgm:spPr/>
    </dgm:pt>
  </dgm:ptLst>
  <dgm:cxnLst>
    <dgm:cxn modelId="{C82FAC0D-C449-4B7E-88D4-3371AF91622E}" type="presOf" srcId="{6F3C1CFD-9AD0-4D43-A875-3037B579A95B}" destId="{E23DFCB1-B272-4CA0-8373-C821613F5222}" srcOrd="0" destOrd="0" presId="urn:microsoft.com/office/officeart/2005/8/layout/process1"/>
    <dgm:cxn modelId="{A20AEF61-5879-4FD4-A874-599EB31E1D41}" srcId="{DF4A34B9-8BD2-42E2-A92C-0486BBC7E3E1}" destId="{A92CCEBD-9E74-41CE-8ED2-29D8EA41F07F}" srcOrd="1" destOrd="0" parTransId="{E8D1BF02-C787-40A9-BF41-1E97AE74A0D7}" sibTransId="{329A3B05-472D-48CB-923D-F4B233C21EE2}"/>
    <dgm:cxn modelId="{295DEF4D-45F6-49FF-A39E-4BC78AF61DDC}" type="presOf" srcId="{AA104353-34F8-4C0C-A921-39BC81638995}" destId="{FCC7A462-7895-433C-8B16-12F757C651E6}" srcOrd="1" destOrd="0" presId="urn:microsoft.com/office/officeart/2005/8/layout/process1"/>
    <dgm:cxn modelId="{A9BBA26F-ACA4-44F1-85F4-846537DD7EC9}" type="presOf" srcId="{DF4A34B9-8BD2-42E2-A92C-0486BBC7E3E1}" destId="{7B3E7E72-057B-4EA5-A824-8DE1947FFBF3}" srcOrd="0" destOrd="0" presId="urn:microsoft.com/office/officeart/2005/8/layout/process1"/>
    <dgm:cxn modelId="{BE6A9959-122A-45E7-A37A-ED7648BE285A}" type="presOf" srcId="{AA104353-34F8-4C0C-A921-39BC81638995}" destId="{53569910-607C-41AF-A9AE-91F75FDAAB58}" srcOrd="0" destOrd="0" presId="urn:microsoft.com/office/officeart/2005/8/layout/process1"/>
    <dgm:cxn modelId="{A68CC783-EB20-4989-8CE1-0A00C7ECE80B}" srcId="{DF4A34B9-8BD2-42E2-A92C-0486BBC7E3E1}" destId="{6F3C1CFD-9AD0-4D43-A875-3037B579A95B}" srcOrd="0" destOrd="0" parTransId="{B51ACF8E-24F1-46FB-84BA-B9FA6BDC87A0}" sibTransId="{AA104353-34F8-4C0C-A921-39BC81638995}"/>
    <dgm:cxn modelId="{889B22F1-440C-4D8C-B19B-5A57DBE908EC}" type="presOf" srcId="{A92CCEBD-9E74-41CE-8ED2-29D8EA41F07F}" destId="{980D3202-0F55-46F3-97FA-6F1BB8DDAC15}" srcOrd="0" destOrd="0" presId="urn:microsoft.com/office/officeart/2005/8/layout/process1"/>
    <dgm:cxn modelId="{8BD57028-B18E-48E9-B0B4-1D9FF7F4EAB0}" type="presParOf" srcId="{7B3E7E72-057B-4EA5-A824-8DE1947FFBF3}" destId="{E23DFCB1-B272-4CA0-8373-C821613F5222}" srcOrd="0" destOrd="0" presId="urn:microsoft.com/office/officeart/2005/8/layout/process1"/>
    <dgm:cxn modelId="{08ADBC2E-00A8-48C6-BA3F-9973C43D065F}" type="presParOf" srcId="{7B3E7E72-057B-4EA5-A824-8DE1947FFBF3}" destId="{53569910-607C-41AF-A9AE-91F75FDAAB58}" srcOrd="1" destOrd="0" presId="urn:microsoft.com/office/officeart/2005/8/layout/process1"/>
    <dgm:cxn modelId="{930F1B35-1C59-4627-A258-50ACB94B8E01}" type="presParOf" srcId="{53569910-607C-41AF-A9AE-91F75FDAAB58}" destId="{FCC7A462-7895-433C-8B16-12F757C651E6}" srcOrd="0" destOrd="0" presId="urn:microsoft.com/office/officeart/2005/8/layout/process1"/>
    <dgm:cxn modelId="{ACC4EB50-4760-46E4-961A-594171FC05E4}" type="presParOf" srcId="{7B3E7E72-057B-4EA5-A824-8DE1947FFBF3}" destId="{980D3202-0F55-46F3-97FA-6F1BB8DDAC15}"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833CB4-9E06-4E57-974B-2A652CED28FF}" type="doc">
      <dgm:prSet loTypeId="urn:microsoft.com/office/officeart/2005/8/layout/hProcess9" loCatId="process" qsTypeId="urn:microsoft.com/office/officeart/2005/8/quickstyle/simple1" qsCatId="simple" csTypeId="urn:microsoft.com/office/officeart/2005/8/colors/accent1_2" csCatId="accent1" phldr="1"/>
      <dgm:spPr/>
    </dgm:pt>
    <dgm:pt modelId="{BA61891C-1F1C-437B-AD1C-9C000615F766}">
      <dgm:prSet phldrT="[Текст]"/>
      <dgm:spPr/>
      <dgm:t>
        <a:bodyPr/>
        <a:lstStyle/>
        <a:p>
          <a:r>
            <a:rPr lang="uk-UA" dirty="0"/>
            <a:t>Початкова ціна </a:t>
          </a:r>
          <a:r>
            <a:rPr lang="uk-UA" dirty="0">
              <a:solidFill>
                <a:srgbClr val="C00000"/>
              </a:solidFill>
            </a:rPr>
            <a:t>800 000,00</a:t>
          </a:r>
        </a:p>
      </dgm:t>
    </dgm:pt>
    <dgm:pt modelId="{403658D8-27CC-43B9-8517-A29F8A668AF9}" type="parTrans" cxnId="{34AE19C5-F8CC-45F0-BA17-6702715C856F}">
      <dgm:prSet/>
      <dgm:spPr/>
      <dgm:t>
        <a:bodyPr/>
        <a:lstStyle/>
        <a:p>
          <a:endParaRPr lang="uk-UA"/>
        </a:p>
      </dgm:t>
    </dgm:pt>
    <dgm:pt modelId="{B6385233-0490-4B7B-B87F-F9316589C096}" type="sibTrans" cxnId="{34AE19C5-F8CC-45F0-BA17-6702715C856F}">
      <dgm:prSet/>
      <dgm:spPr/>
      <dgm:t>
        <a:bodyPr/>
        <a:lstStyle/>
        <a:p>
          <a:endParaRPr lang="uk-UA"/>
        </a:p>
      </dgm:t>
    </dgm:pt>
    <dgm:pt modelId="{95D9F22A-B744-4A30-9F93-828DC3714C4E}">
      <dgm:prSet phldrT="[Текст]"/>
      <dgm:spPr/>
      <dgm:t>
        <a:bodyPr/>
        <a:lstStyle/>
        <a:p>
          <a:r>
            <a:rPr lang="uk-UA" dirty="0"/>
            <a:t>Сума договору </a:t>
          </a:r>
          <a:r>
            <a:rPr lang="uk-UA" dirty="0">
              <a:solidFill>
                <a:srgbClr val="C00000"/>
              </a:solidFill>
            </a:rPr>
            <a:t>288 380,00 </a:t>
          </a:r>
        </a:p>
      </dgm:t>
    </dgm:pt>
    <dgm:pt modelId="{D2449811-BB87-493C-8FBF-56D2F02B9A94}" type="parTrans" cxnId="{919EBBD3-0C33-4DE7-AF42-07DDCA8B2499}">
      <dgm:prSet/>
      <dgm:spPr/>
      <dgm:t>
        <a:bodyPr/>
        <a:lstStyle/>
        <a:p>
          <a:endParaRPr lang="uk-UA"/>
        </a:p>
      </dgm:t>
    </dgm:pt>
    <dgm:pt modelId="{0ABE3CA6-ECBA-46DB-AA70-4FB3555836FF}" type="sibTrans" cxnId="{919EBBD3-0C33-4DE7-AF42-07DDCA8B2499}">
      <dgm:prSet/>
      <dgm:spPr/>
      <dgm:t>
        <a:bodyPr/>
        <a:lstStyle/>
        <a:p>
          <a:endParaRPr lang="uk-UA"/>
        </a:p>
      </dgm:t>
    </dgm:pt>
    <dgm:pt modelId="{828429A2-7E9D-4134-A5D1-7945EA545B49}">
      <dgm:prSet phldrT="[Текст]"/>
      <dgm:spPr/>
      <dgm:t>
        <a:bodyPr/>
        <a:lstStyle/>
        <a:p>
          <a:r>
            <a:rPr lang="uk-UA" dirty="0"/>
            <a:t>Економія       </a:t>
          </a:r>
        </a:p>
        <a:p>
          <a:r>
            <a:rPr lang="uk-UA" dirty="0">
              <a:solidFill>
                <a:srgbClr val="C00000"/>
              </a:solidFill>
            </a:rPr>
            <a:t>511 620,00грн</a:t>
          </a:r>
        </a:p>
      </dgm:t>
    </dgm:pt>
    <dgm:pt modelId="{F13267A7-767F-4956-B926-D244A1EE1175}" type="parTrans" cxnId="{7EEBB29F-0777-4EF3-990F-4E7EE406D317}">
      <dgm:prSet/>
      <dgm:spPr/>
      <dgm:t>
        <a:bodyPr/>
        <a:lstStyle/>
        <a:p>
          <a:endParaRPr lang="uk-UA"/>
        </a:p>
      </dgm:t>
    </dgm:pt>
    <dgm:pt modelId="{A4019E2B-18E5-4AFC-B29E-CF9993759E6C}" type="sibTrans" cxnId="{7EEBB29F-0777-4EF3-990F-4E7EE406D317}">
      <dgm:prSet/>
      <dgm:spPr/>
      <dgm:t>
        <a:bodyPr/>
        <a:lstStyle/>
        <a:p>
          <a:endParaRPr lang="uk-UA"/>
        </a:p>
      </dgm:t>
    </dgm:pt>
    <dgm:pt modelId="{3C357214-5097-48A7-88E6-39276CE58D61}" type="pres">
      <dgm:prSet presAssocID="{3F833CB4-9E06-4E57-974B-2A652CED28FF}" presName="CompostProcess" presStyleCnt="0">
        <dgm:presLayoutVars>
          <dgm:dir/>
          <dgm:resizeHandles val="exact"/>
        </dgm:presLayoutVars>
      </dgm:prSet>
      <dgm:spPr/>
    </dgm:pt>
    <dgm:pt modelId="{95BFB795-01CA-462C-920C-559DCDADBE85}" type="pres">
      <dgm:prSet presAssocID="{3F833CB4-9E06-4E57-974B-2A652CED28FF}" presName="arrow" presStyleLbl="bgShp" presStyleIdx="0" presStyleCnt="1" custLinFactNeighborX="2169" custLinFactNeighborY="-5997"/>
      <dgm:spPr/>
    </dgm:pt>
    <dgm:pt modelId="{37BFFF5B-E78B-41BB-B0F7-B4774FD6A874}" type="pres">
      <dgm:prSet presAssocID="{3F833CB4-9E06-4E57-974B-2A652CED28FF}" presName="linearProcess" presStyleCnt="0"/>
      <dgm:spPr/>
    </dgm:pt>
    <dgm:pt modelId="{419F7468-F727-476A-BF7D-3FCC82358A77}" type="pres">
      <dgm:prSet presAssocID="{BA61891C-1F1C-437B-AD1C-9C000615F766}" presName="textNode" presStyleLbl="node1" presStyleIdx="0" presStyleCnt="3">
        <dgm:presLayoutVars>
          <dgm:bulletEnabled val="1"/>
        </dgm:presLayoutVars>
      </dgm:prSet>
      <dgm:spPr/>
    </dgm:pt>
    <dgm:pt modelId="{FD2962B3-4D01-426A-82D6-E10FB4B0CEDE}" type="pres">
      <dgm:prSet presAssocID="{B6385233-0490-4B7B-B87F-F9316589C096}" presName="sibTrans" presStyleCnt="0"/>
      <dgm:spPr/>
    </dgm:pt>
    <dgm:pt modelId="{4FE0F111-D461-4A1C-8835-878FA1171DE0}" type="pres">
      <dgm:prSet presAssocID="{95D9F22A-B744-4A30-9F93-828DC3714C4E}" presName="textNode" presStyleLbl="node1" presStyleIdx="1" presStyleCnt="3">
        <dgm:presLayoutVars>
          <dgm:bulletEnabled val="1"/>
        </dgm:presLayoutVars>
      </dgm:prSet>
      <dgm:spPr/>
    </dgm:pt>
    <dgm:pt modelId="{FC65AF78-0C22-45C0-BB23-AF7ED49F021A}" type="pres">
      <dgm:prSet presAssocID="{0ABE3CA6-ECBA-46DB-AA70-4FB3555836FF}" presName="sibTrans" presStyleCnt="0"/>
      <dgm:spPr/>
    </dgm:pt>
    <dgm:pt modelId="{FA2F5F79-02BD-416C-8961-3E4FD9913F2D}" type="pres">
      <dgm:prSet presAssocID="{828429A2-7E9D-4134-A5D1-7945EA545B49}" presName="textNode" presStyleLbl="node1" presStyleIdx="2" presStyleCnt="3">
        <dgm:presLayoutVars>
          <dgm:bulletEnabled val="1"/>
        </dgm:presLayoutVars>
      </dgm:prSet>
      <dgm:spPr/>
    </dgm:pt>
  </dgm:ptLst>
  <dgm:cxnLst>
    <dgm:cxn modelId="{1FF11129-4053-4D65-90A3-7B5F7D98EAEC}" type="presOf" srcId="{BA61891C-1F1C-437B-AD1C-9C000615F766}" destId="{419F7468-F727-476A-BF7D-3FCC82358A77}" srcOrd="0" destOrd="0" presId="urn:microsoft.com/office/officeart/2005/8/layout/hProcess9"/>
    <dgm:cxn modelId="{F5C9AA51-C6DF-4576-9116-902404EB3733}" type="presOf" srcId="{828429A2-7E9D-4134-A5D1-7945EA545B49}" destId="{FA2F5F79-02BD-416C-8961-3E4FD9913F2D}" srcOrd="0" destOrd="0" presId="urn:microsoft.com/office/officeart/2005/8/layout/hProcess9"/>
    <dgm:cxn modelId="{4BA4207A-0887-45C0-8E1C-0584A3529DB0}" type="presOf" srcId="{3F833CB4-9E06-4E57-974B-2A652CED28FF}" destId="{3C357214-5097-48A7-88E6-39276CE58D61}" srcOrd="0" destOrd="0" presId="urn:microsoft.com/office/officeart/2005/8/layout/hProcess9"/>
    <dgm:cxn modelId="{7EEBB29F-0777-4EF3-990F-4E7EE406D317}" srcId="{3F833CB4-9E06-4E57-974B-2A652CED28FF}" destId="{828429A2-7E9D-4134-A5D1-7945EA545B49}" srcOrd="2" destOrd="0" parTransId="{F13267A7-767F-4956-B926-D244A1EE1175}" sibTransId="{A4019E2B-18E5-4AFC-B29E-CF9993759E6C}"/>
    <dgm:cxn modelId="{34AE19C5-F8CC-45F0-BA17-6702715C856F}" srcId="{3F833CB4-9E06-4E57-974B-2A652CED28FF}" destId="{BA61891C-1F1C-437B-AD1C-9C000615F766}" srcOrd="0" destOrd="0" parTransId="{403658D8-27CC-43B9-8517-A29F8A668AF9}" sibTransId="{B6385233-0490-4B7B-B87F-F9316589C096}"/>
    <dgm:cxn modelId="{919EBBD3-0C33-4DE7-AF42-07DDCA8B2499}" srcId="{3F833CB4-9E06-4E57-974B-2A652CED28FF}" destId="{95D9F22A-B744-4A30-9F93-828DC3714C4E}" srcOrd="1" destOrd="0" parTransId="{D2449811-BB87-493C-8FBF-56D2F02B9A94}" sibTransId="{0ABE3CA6-ECBA-46DB-AA70-4FB3555836FF}"/>
    <dgm:cxn modelId="{FE82A3EA-C69F-47E5-A91E-2B2D2518DC9E}" type="presOf" srcId="{95D9F22A-B744-4A30-9F93-828DC3714C4E}" destId="{4FE0F111-D461-4A1C-8835-878FA1171DE0}" srcOrd="0" destOrd="0" presId="urn:microsoft.com/office/officeart/2005/8/layout/hProcess9"/>
    <dgm:cxn modelId="{AC4A00A4-99D1-44A1-AEEC-F86CD6C169FB}" type="presParOf" srcId="{3C357214-5097-48A7-88E6-39276CE58D61}" destId="{95BFB795-01CA-462C-920C-559DCDADBE85}" srcOrd="0" destOrd="0" presId="urn:microsoft.com/office/officeart/2005/8/layout/hProcess9"/>
    <dgm:cxn modelId="{76F68485-B744-4034-BE64-973712BAA002}" type="presParOf" srcId="{3C357214-5097-48A7-88E6-39276CE58D61}" destId="{37BFFF5B-E78B-41BB-B0F7-B4774FD6A874}" srcOrd="1" destOrd="0" presId="urn:microsoft.com/office/officeart/2005/8/layout/hProcess9"/>
    <dgm:cxn modelId="{B33A1E7D-A01F-4F23-9679-90DF5A631880}" type="presParOf" srcId="{37BFFF5B-E78B-41BB-B0F7-B4774FD6A874}" destId="{419F7468-F727-476A-BF7D-3FCC82358A77}" srcOrd="0" destOrd="0" presId="urn:microsoft.com/office/officeart/2005/8/layout/hProcess9"/>
    <dgm:cxn modelId="{50711906-7EA4-4AA3-BFB6-7D081C32145A}" type="presParOf" srcId="{37BFFF5B-E78B-41BB-B0F7-B4774FD6A874}" destId="{FD2962B3-4D01-426A-82D6-E10FB4B0CEDE}" srcOrd="1" destOrd="0" presId="urn:microsoft.com/office/officeart/2005/8/layout/hProcess9"/>
    <dgm:cxn modelId="{3A609C2C-E2E2-48C4-8EA7-479E9E0AD6DD}" type="presParOf" srcId="{37BFFF5B-E78B-41BB-B0F7-B4774FD6A874}" destId="{4FE0F111-D461-4A1C-8835-878FA1171DE0}" srcOrd="2" destOrd="0" presId="urn:microsoft.com/office/officeart/2005/8/layout/hProcess9"/>
    <dgm:cxn modelId="{83AD5891-AF78-4380-8A11-CA5F5A81D0D1}" type="presParOf" srcId="{37BFFF5B-E78B-41BB-B0F7-B4774FD6A874}" destId="{FC65AF78-0C22-45C0-BB23-AF7ED49F021A}" srcOrd="3" destOrd="0" presId="urn:microsoft.com/office/officeart/2005/8/layout/hProcess9"/>
    <dgm:cxn modelId="{716F621B-2635-425A-A0EB-92B81350B06C}" type="presParOf" srcId="{37BFFF5B-E78B-41BB-B0F7-B4774FD6A874}" destId="{FA2F5F79-02BD-416C-8961-3E4FD9913F2D}"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833CB4-9E06-4E57-974B-2A652CED28FF}" type="doc">
      <dgm:prSet loTypeId="urn:microsoft.com/office/officeart/2005/8/layout/hProcess9" loCatId="process" qsTypeId="urn:microsoft.com/office/officeart/2005/8/quickstyle/simple1" qsCatId="simple" csTypeId="urn:microsoft.com/office/officeart/2005/8/colors/accent1_2" csCatId="accent1" phldr="1"/>
      <dgm:spPr/>
    </dgm:pt>
    <dgm:pt modelId="{BA61891C-1F1C-437B-AD1C-9C000615F766}">
      <dgm:prSet phldrT="[Текст]"/>
      <dgm:spPr/>
      <dgm:t>
        <a:bodyPr/>
        <a:lstStyle/>
        <a:p>
          <a:r>
            <a:rPr lang="uk-UA" dirty="0"/>
            <a:t>Початкова ціна </a:t>
          </a:r>
        </a:p>
        <a:p>
          <a:r>
            <a:rPr lang="uk-UA" b="1" dirty="0">
              <a:solidFill>
                <a:srgbClr val="C00000"/>
              </a:solidFill>
            </a:rPr>
            <a:t>12 723 739,20</a:t>
          </a:r>
          <a:endParaRPr lang="uk-UA" dirty="0">
            <a:solidFill>
              <a:srgbClr val="C00000"/>
            </a:solidFill>
          </a:endParaRPr>
        </a:p>
      </dgm:t>
    </dgm:pt>
    <dgm:pt modelId="{403658D8-27CC-43B9-8517-A29F8A668AF9}" type="parTrans" cxnId="{34AE19C5-F8CC-45F0-BA17-6702715C856F}">
      <dgm:prSet/>
      <dgm:spPr/>
      <dgm:t>
        <a:bodyPr/>
        <a:lstStyle/>
        <a:p>
          <a:endParaRPr lang="uk-UA"/>
        </a:p>
      </dgm:t>
    </dgm:pt>
    <dgm:pt modelId="{B6385233-0490-4B7B-B87F-F9316589C096}" type="sibTrans" cxnId="{34AE19C5-F8CC-45F0-BA17-6702715C856F}">
      <dgm:prSet/>
      <dgm:spPr/>
      <dgm:t>
        <a:bodyPr/>
        <a:lstStyle/>
        <a:p>
          <a:endParaRPr lang="uk-UA"/>
        </a:p>
      </dgm:t>
    </dgm:pt>
    <dgm:pt modelId="{95D9F22A-B744-4A30-9F93-828DC3714C4E}">
      <dgm:prSet phldrT="[Текст]"/>
      <dgm:spPr/>
      <dgm:t>
        <a:bodyPr/>
        <a:lstStyle/>
        <a:p>
          <a:r>
            <a:rPr lang="uk-UA" dirty="0"/>
            <a:t>Сума договору </a:t>
          </a:r>
        </a:p>
        <a:p>
          <a:r>
            <a:rPr lang="uk-UA" dirty="0">
              <a:solidFill>
                <a:srgbClr val="C00000"/>
              </a:solidFill>
            </a:rPr>
            <a:t>12 589 919,00 </a:t>
          </a:r>
        </a:p>
      </dgm:t>
    </dgm:pt>
    <dgm:pt modelId="{D2449811-BB87-493C-8FBF-56D2F02B9A94}" type="parTrans" cxnId="{919EBBD3-0C33-4DE7-AF42-07DDCA8B2499}">
      <dgm:prSet/>
      <dgm:spPr/>
      <dgm:t>
        <a:bodyPr/>
        <a:lstStyle/>
        <a:p>
          <a:endParaRPr lang="uk-UA"/>
        </a:p>
      </dgm:t>
    </dgm:pt>
    <dgm:pt modelId="{0ABE3CA6-ECBA-46DB-AA70-4FB3555836FF}" type="sibTrans" cxnId="{919EBBD3-0C33-4DE7-AF42-07DDCA8B2499}">
      <dgm:prSet/>
      <dgm:spPr/>
      <dgm:t>
        <a:bodyPr/>
        <a:lstStyle/>
        <a:p>
          <a:endParaRPr lang="uk-UA"/>
        </a:p>
      </dgm:t>
    </dgm:pt>
    <dgm:pt modelId="{828429A2-7E9D-4134-A5D1-7945EA545B49}">
      <dgm:prSet phldrT="[Текст]"/>
      <dgm:spPr/>
      <dgm:t>
        <a:bodyPr/>
        <a:lstStyle/>
        <a:p>
          <a:r>
            <a:rPr lang="uk-UA" dirty="0"/>
            <a:t>Економія</a:t>
          </a:r>
        </a:p>
        <a:p>
          <a:r>
            <a:rPr lang="uk-UA" b="1" dirty="0">
              <a:solidFill>
                <a:srgbClr val="C00000"/>
              </a:solidFill>
            </a:rPr>
            <a:t>133 820,20 </a:t>
          </a:r>
        </a:p>
      </dgm:t>
    </dgm:pt>
    <dgm:pt modelId="{F13267A7-767F-4956-B926-D244A1EE1175}" type="parTrans" cxnId="{7EEBB29F-0777-4EF3-990F-4E7EE406D317}">
      <dgm:prSet/>
      <dgm:spPr/>
      <dgm:t>
        <a:bodyPr/>
        <a:lstStyle/>
        <a:p>
          <a:endParaRPr lang="uk-UA"/>
        </a:p>
      </dgm:t>
    </dgm:pt>
    <dgm:pt modelId="{A4019E2B-18E5-4AFC-B29E-CF9993759E6C}" type="sibTrans" cxnId="{7EEBB29F-0777-4EF3-990F-4E7EE406D317}">
      <dgm:prSet/>
      <dgm:spPr/>
      <dgm:t>
        <a:bodyPr/>
        <a:lstStyle/>
        <a:p>
          <a:endParaRPr lang="uk-UA"/>
        </a:p>
      </dgm:t>
    </dgm:pt>
    <dgm:pt modelId="{3C357214-5097-48A7-88E6-39276CE58D61}" type="pres">
      <dgm:prSet presAssocID="{3F833CB4-9E06-4E57-974B-2A652CED28FF}" presName="CompostProcess" presStyleCnt="0">
        <dgm:presLayoutVars>
          <dgm:dir/>
          <dgm:resizeHandles val="exact"/>
        </dgm:presLayoutVars>
      </dgm:prSet>
      <dgm:spPr/>
    </dgm:pt>
    <dgm:pt modelId="{95BFB795-01CA-462C-920C-559DCDADBE85}" type="pres">
      <dgm:prSet presAssocID="{3F833CB4-9E06-4E57-974B-2A652CED28FF}" presName="arrow" presStyleLbl="bgShp" presStyleIdx="0" presStyleCnt="1"/>
      <dgm:spPr/>
    </dgm:pt>
    <dgm:pt modelId="{37BFFF5B-E78B-41BB-B0F7-B4774FD6A874}" type="pres">
      <dgm:prSet presAssocID="{3F833CB4-9E06-4E57-974B-2A652CED28FF}" presName="linearProcess" presStyleCnt="0"/>
      <dgm:spPr/>
    </dgm:pt>
    <dgm:pt modelId="{419F7468-F727-476A-BF7D-3FCC82358A77}" type="pres">
      <dgm:prSet presAssocID="{BA61891C-1F1C-437B-AD1C-9C000615F766}" presName="textNode" presStyleLbl="node1" presStyleIdx="0" presStyleCnt="3">
        <dgm:presLayoutVars>
          <dgm:bulletEnabled val="1"/>
        </dgm:presLayoutVars>
      </dgm:prSet>
      <dgm:spPr/>
    </dgm:pt>
    <dgm:pt modelId="{FD2962B3-4D01-426A-82D6-E10FB4B0CEDE}" type="pres">
      <dgm:prSet presAssocID="{B6385233-0490-4B7B-B87F-F9316589C096}" presName="sibTrans" presStyleCnt="0"/>
      <dgm:spPr/>
    </dgm:pt>
    <dgm:pt modelId="{4FE0F111-D461-4A1C-8835-878FA1171DE0}" type="pres">
      <dgm:prSet presAssocID="{95D9F22A-B744-4A30-9F93-828DC3714C4E}" presName="textNode" presStyleLbl="node1" presStyleIdx="1" presStyleCnt="3">
        <dgm:presLayoutVars>
          <dgm:bulletEnabled val="1"/>
        </dgm:presLayoutVars>
      </dgm:prSet>
      <dgm:spPr/>
    </dgm:pt>
    <dgm:pt modelId="{FC65AF78-0C22-45C0-BB23-AF7ED49F021A}" type="pres">
      <dgm:prSet presAssocID="{0ABE3CA6-ECBA-46DB-AA70-4FB3555836FF}" presName="sibTrans" presStyleCnt="0"/>
      <dgm:spPr/>
    </dgm:pt>
    <dgm:pt modelId="{FA2F5F79-02BD-416C-8961-3E4FD9913F2D}" type="pres">
      <dgm:prSet presAssocID="{828429A2-7E9D-4134-A5D1-7945EA545B49}" presName="textNode" presStyleLbl="node1" presStyleIdx="2" presStyleCnt="3">
        <dgm:presLayoutVars>
          <dgm:bulletEnabled val="1"/>
        </dgm:presLayoutVars>
      </dgm:prSet>
      <dgm:spPr/>
    </dgm:pt>
  </dgm:ptLst>
  <dgm:cxnLst>
    <dgm:cxn modelId="{1FF11129-4053-4D65-90A3-7B5F7D98EAEC}" type="presOf" srcId="{BA61891C-1F1C-437B-AD1C-9C000615F766}" destId="{419F7468-F727-476A-BF7D-3FCC82358A77}" srcOrd="0" destOrd="0" presId="urn:microsoft.com/office/officeart/2005/8/layout/hProcess9"/>
    <dgm:cxn modelId="{F5C9AA51-C6DF-4576-9116-902404EB3733}" type="presOf" srcId="{828429A2-7E9D-4134-A5D1-7945EA545B49}" destId="{FA2F5F79-02BD-416C-8961-3E4FD9913F2D}" srcOrd="0" destOrd="0" presId="urn:microsoft.com/office/officeart/2005/8/layout/hProcess9"/>
    <dgm:cxn modelId="{4BA4207A-0887-45C0-8E1C-0584A3529DB0}" type="presOf" srcId="{3F833CB4-9E06-4E57-974B-2A652CED28FF}" destId="{3C357214-5097-48A7-88E6-39276CE58D61}" srcOrd="0" destOrd="0" presId="urn:microsoft.com/office/officeart/2005/8/layout/hProcess9"/>
    <dgm:cxn modelId="{7EEBB29F-0777-4EF3-990F-4E7EE406D317}" srcId="{3F833CB4-9E06-4E57-974B-2A652CED28FF}" destId="{828429A2-7E9D-4134-A5D1-7945EA545B49}" srcOrd="2" destOrd="0" parTransId="{F13267A7-767F-4956-B926-D244A1EE1175}" sibTransId="{A4019E2B-18E5-4AFC-B29E-CF9993759E6C}"/>
    <dgm:cxn modelId="{34AE19C5-F8CC-45F0-BA17-6702715C856F}" srcId="{3F833CB4-9E06-4E57-974B-2A652CED28FF}" destId="{BA61891C-1F1C-437B-AD1C-9C000615F766}" srcOrd="0" destOrd="0" parTransId="{403658D8-27CC-43B9-8517-A29F8A668AF9}" sibTransId="{B6385233-0490-4B7B-B87F-F9316589C096}"/>
    <dgm:cxn modelId="{919EBBD3-0C33-4DE7-AF42-07DDCA8B2499}" srcId="{3F833CB4-9E06-4E57-974B-2A652CED28FF}" destId="{95D9F22A-B744-4A30-9F93-828DC3714C4E}" srcOrd="1" destOrd="0" parTransId="{D2449811-BB87-493C-8FBF-56D2F02B9A94}" sibTransId="{0ABE3CA6-ECBA-46DB-AA70-4FB3555836FF}"/>
    <dgm:cxn modelId="{FE82A3EA-C69F-47E5-A91E-2B2D2518DC9E}" type="presOf" srcId="{95D9F22A-B744-4A30-9F93-828DC3714C4E}" destId="{4FE0F111-D461-4A1C-8835-878FA1171DE0}" srcOrd="0" destOrd="0" presId="urn:microsoft.com/office/officeart/2005/8/layout/hProcess9"/>
    <dgm:cxn modelId="{AC4A00A4-99D1-44A1-AEEC-F86CD6C169FB}" type="presParOf" srcId="{3C357214-5097-48A7-88E6-39276CE58D61}" destId="{95BFB795-01CA-462C-920C-559DCDADBE85}" srcOrd="0" destOrd="0" presId="urn:microsoft.com/office/officeart/2005/8/layout/hProcess9"/>
    <dgm:cxn modelId="{76F68485-B744-4034-BE64-973712BAA002}" type="presParOf" srcId="{3C357214-5097-48A7-88E6-39276CE58D61}" destId="{37BFFF5B-E78B-41BB-B0F7-B4774FD6A874}" srcOrd="1" destOrd="0" presId="urn:microsoft.com/office/officeart/2005/8/layout/hProcess9"/>
    <dgm:cxn modelId="{B33A1E7D-A01F-4F23-9679-90DF5A631880}" type="presParOf" srcId="{37BFFF5B-E78B-41BB-B0F7-B4774FD6A874}" destId="{419F7468-F727-476A-BF7D-3FCC82358A77}" srcOrd="0" destOrd="0" presId="urn:microsoft.com/office/officeart/2005/8/layout/hProcess9"/>
    <dgm:cxn modelId="{50711906-7EA4-4AA3-BFB6-7D081C32145A}" type="presParOf" srcId="{37BFFF5B-E78B-41BB-B0F7-B4774FD6A874}" destId="{FD2962B3-4D01-426A-82D6-E10FB4B0CEDE}" srcOrd="1" destOrd="0" presId="urn:microsoft.com/office/officeart/2005/8/layout/hProcess9"/>
    <dgm:cxn modelId="{3A609C2C-E2E2-48C4-8EA7-479E9E0AD6DD}" type="presParOf" srcId="{37BFFF5B-E78B-41BB-B0F7-B4774FD6A874}" destId="{4FE0F111-D461-4A1C-8835-878FA1171DE0}" srcOrd="2" destOrd="0" presId="urn:microsoft.com/office/officeart/2005/8/layout/hProcess9"/>
    <dgm:cxn modelId="{83AD5891-AF78-4380-8A11-CA5F5A81D0D1}" type="presParOf" srcId="{37BFFF5B-E78B-41BB-B0F7-B4774FD6A874}" destId="{FC65AF78-0C22-45C0-BB23-AF7ED49F021A}" srcOrd="3" destOrd="0" presId="urn:microsoft.com/office/officeart/2005/8/layout/hProcess9"/>
    <dgm:cxn modelId="{716F621B-2635-425A-A0EB-92B81350B06C}" type="presParOf" srcId="{37BFFF5B-E78B-41BB-B0F7-B4774FD6A874}" destId="{FA2F5F79-02BD-416C-8961-3E4FD9913F2D}" srcOrd="4"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18360C-FB6A-44D8-811C-878FB906C966}" type="doc">
      <dgm:prSet loTypeId="urn:microsoft.com/office/officeart/2005/8/layout/hProcess9" loCatId="process" qsTypeId="urn:microsoft.com/office/officeart/2005/8/quickstyle/simple1" qsCatId="simple" csTypeId="urn:microsoft.com/office/officeart/2005/8/colors/accent1_2" csCatId="accent1" phldr="1"/>
      <dgm:spPr/>
    </dgm:pt>
    <dgm:pt modelId="{5FA0FB97-0DE9-4B7E-9962-2A5AAB8A93F2}">
      <dgm:prSet phldrT="[Текст]"/>
      <dgm:spPr/>
      <dgm:t>
        <a:bodyPr/>
        <a:lstStyle/>
        <a:p>
          <a:r>
            <a:rPr lang="uk-UA" dirty="0"/>
            <a:t>Оголошено закупівлі на суму</a:t>
          </a:r>
        </a:p>
        <a:p>
          <a:r>
            <a:rPr lang="uk-UA" dirty="0"/>
            <a:t> </a:t>
          </a:r>
          <a:r>
            <a:rPr lang="uk-UA" dirty="0">
              <a:solidFill>
                <a:srgbClr val="C00000"/>
              </a:solidFill>
            </a:rPr>
            <a:t>14 301 339,2грн</a:t>
          </a:r>
        </a:p>
      </dgm:t>
    </dgm:pt>
    <dgm:pt modelId="{3BD2F9E6-F426-404B-907B-7B31F19DD8FA}" type="parTrans" cxnId="{D48CEBDD-ED13-4B5C-A9BB-57CDD26C5C1A}">
      <dgm:prSet/>
      <dgm:spPr/>
      <dgm:t>
        <a:bodyPr/>
        <a:lstStyle/>
        <a:p>
          <a:endParaRPr lang="uk-UA"/>
        </a:p>
      </dgm:t>
    </dgm:pt>
    <dgm:pt modelId="{645BAC2A-42B3-4150-8B04-35A2DB571D4D}" type="sibTrans" cxnId="{D48CEBDD-ED13-4B5C-A9BB-57CDD26C5C1A}">
      <dgm:prSet/>
      <dgm:spPr/>
      <dgm:t>
        <a:bodyPr/>
        <a:lstStyle/>
        <a:p>
          <a:endParaRPr lang="uk-UA"/>
        </a:p>
      </dgm:t>
    </dgm:pt>
    <dgm:pt modelId="{91230389-835E-40B5-AE62-E6838690B24C}">
      <dgm:prSet phldrT="[Текст]"/>
      <dgm:spPr/>
      <dgm:t>
        <a:bodyPr/>
        <a:lstStyle/>
        <a:p>
          <a:r>
            <a:rPr lang="uk-UA" dirty="0"/>
            <a:t>Укладено договорів в результаті процедур </a:t>
          </a:r>
        </a:p>
        <a:p>
          <a:r>
            <a:rPr lang="uk-UA" dirty="0"/>
            <a:t> </a:t>
          </a:r>
          <a:r>
            <a:rPr lang="uk-UA" dirty="0">
              <a:solidFill>
                <a:srgbClr val="C00000"/>
              </a:solidFill>
            </a:rPr>
            <a:t>13 619 719,00грн</a:t>
          </a:r>
        </a:p>
      </dgm:t>
    </dgm:pt>
    <dgm:pt modelId="{57F93829-DAB4-43B5-9669-A2D57F1385A4}" type="parTrans" cxnId="{B61F16CB-77E3-4AC3-95B9-324395D70325}">
      <dgm:prSet/>
      <dgm:spPr/>
      <dgm:t>
        <a:bodyPr/>
        <a:lstStyle/>
        <a:p>
          <a:endParaRPr lang="uk-UA"/>
        </a:p>
      </dgm:t>
    </dgm:pt>
    <dgm:pt modelId="{9A7A5C1C-9B69-4593-AF6D-966E1BFE3CCA}" type="sibTrans" cxnId="{B61F16CB-77E3-4AC3-95B9-324395D70325}">
      <dgm:prSet/>
      <dgm:spPr/>
      <dgm:t>
        <a:bodyPr/>
        <a:lstStyle/>
        <a:p>
          <a:endParaRPr lang="uk-UA"/>
        </a:p>
      </dgm:t>
    </dgm:pt>
    <dgm:pt modelId="{1B0154E0-248D-4F11-8C79-2BFDA9220EC4}">
      <dgm:prSet phldrT="[Текст]"/>
      <dgm:spPr/>
      <dgm:t>
        <a:bodyPr/>
        <a:lstStyle/>
        <a:p>
          <a:r>
            <a:rPr lang="uk-UA" dirty="0"/>
            <a:t>Економія   </a:t>
          </a:r>
        </a:p>
        <a:p>
          <a:r>
            <a:rPr lang="uk-UA" dirty="0"/>
            <a:t> </a:t>
          </a:r>
          <a:r>
            <a:rPr lang="uk-UA" dirty="0">
              <a:solidFill>
                <a:srgbClr val="C00000"/>
              </a:solidFill>
            </a:rPr>
            <a:t>681 620,00грн</a:t>
          </a:r>
        </a:p>
      </dgm:t>
    </dgm:pt>
    <dgm:pt modelId="{5AB68FAC-E452-49EF-87BD-47F4D5079868}" type="parTrans" cxnId="{E1FF37AD-814A-4B34-B143-EE269737266B}">
      <dgm:prSet/>
      <dgm:spPr/>
      <dgm:t>
        <a:bodyPr/>
        <a:lstStyle/>
        <a:p>
          <a:endParaRPr lang="uk-UA"/>
        </a:p>
      </dgm:t>
    </dgm:pt>
    <dgm:pt modelId="{8910152F-5E74-4AFF-91BE-C6B3B6342F99}" type="sibTrans" cxnId="{E1FF37AD-814A-4B34-B143-EE269737266B}">
      <dgm:prSet/>
      <dgm:spPr/>
      <dgm:t>
        <a:bodyPr/>
        <a:lstStyle/>
        <a:p>
          <a:endParaRPr lang="uk-UA"/>
        </a:p>
      </dgm:t>
    </dgm:pt>
    <dgm:pt modelId="{34AF9451-7732-4FE5-87EE-E644D2826ACB}" type="pres">
      <dgm:prSet presAssocID="{5318360C-FB6A-44D8-811C-878FB906C966}" presName="CompostProcess" presStyleCnt="0">
        <dgm:presLayoutVars>
          <dgm:dir/>
          <dgm:resizeHandles val="exact"/>
        </dgm:presLayoutVars>
      </dgm:prSet>
      <dgm:spPr/>
    </dgm:pt>
    <dgm:pt modelId="{5603983D-8F8B-4286-B3EB-75172522E56C}" type="pres">
      <dgm:prSet presAssocID="{5318360C-FB6A-44D8-811C-878FB906C966}" presName="arrow" presStyleLbl="bgShp" presStyleIdx="0" presStyleCnt="1"/>
      <dgm:spPr/>
    </dgm:pt>
    <dgm:pt modelId="{EAD69C17-1E7F-4029-9C33-D0DF9ADBE084}" type="pres">
      <dgm:prSet presAssocID="{5318360C-FB6A-44D8-811C-878FB906C966}" presName="linearProcess" presStyleCnt="0"/>
      <dgm:spPr/>
    </dgm:pt>
    <dgm:pt modelId="{9ECDF453-5AEC-43E8-86E0-34F269A04969}" type="pres">
      <dgm:prSet presAssocID="{5FA0FB97-0DE9-4B7E-9962-2A5AAB8A93F2}" presName="textNode" presStyleLbl="node1" presStyleIdx="0" presStyleCnt="3">
        <dgm:presLayoutVars>
          <dgm:bulletEnabled val="1"/>
        </dgm:presLayoutVars>
      </dgm:prSet>
      <dgm:spPr/>
    </dgm:pt>
    <dgm:pt modelId="{C65A35BF-C0B9-4E9B-AD6F-60F4EF607909}" type="pres">
      <dgm:prSet presAssocID="{645BAC2A-42B3-4150-8B04-35A2DB571D4D}" presName="sibTrans" presStyleCnt="0"/>
      <dgm:spPr/>
    </dgm:pt>
    <dgm:pt modelId="{D48413D8-B697-4899-A5FB-E6FD3F5D82C3}" type="pres">
      <dgm:prSet presAssocID="{91230389-835E-40B5-AE62-E6838690B24C}" presName="textNode" presStyleLbl="node1" presStyleIdx="1" presStyleCnt="3">
        <dgm:presLayoutVars>
          <dgm:bulletEnabled val="1"/>
        </dgm:presLayoutVars>
      </dgm:prSet>
      <dgm:spPr/>
    </dgm:pt>
    <dgm:pt modelId="{40A4276C-7346-4E3E-A5B0-93CCCDE8DEFB}" type="pres">
      <dgm:prSet presAssocID="{9A7A5C1C-9B69-4593-AF6D-966E1BFE3CCA}" presName="sibTrans" presStyleCnt="0"/>
      <dgm:spPr/>
    </dgm:pt>
    <dgm:pt modelId="{99D8B643-1E83-4D6F-AB22-C2E8FBBF1412}" type="pres">
      <dgm:prSet presAssocID="{1B0154E0-248D-4F11-8C79-2BFDA9220EC4}" presName="textNode" presStyleLbl="node1" presStyleIdx="2" presStyleCnt="3">
        <dgm:presLayoutVars>
          <dgm:bulletEnabled val="1"/>
        </dgm:presLayoutVars>
      </dgm:prSet>
      <dgm:spPr/>
    </dgm:pt>
  </dgm:ptLst>
  <dgm:cxnLst>
    <dgm:cxn modelId="{85DDA205-E466-4010-BC99-4640B3ABE03D}" type="presOf" srcId="{91230389-835E-40B5-AE62-E6838690B24C}" destId="{D48413D8-B697-4899-A5FB-E6FD3F5D82C3}" srcOrd="0" destOrd="0" presId="urn:microsoft.com/office/officeart/2005/8/layout/hProcess9"/>
    <dgm:cxn modelId="{0C42B44D-96C8-4722-A8B8-1D9B129875F2}" type="presOf" srcId="{1B0154E0-248D-4F11-8C79-2BFDA9220EC4}" destId="{99D8B643-1E83-4D6F-AB22-C2E8FBBF1412}" srcOrd="0" destOrd="0" presId="urn:microsoft.com/office/officeart/2005/8/layout/hProcess9"/>
    <dgm:cxn modelId="{E1FF37AD-814A-4B34-B143-EE269737266B}" srcId="{5318360C-FB6A-44D8-811C-878FB906C966}" destId="{1B0154E0-248D-4F11-8C79-2BFDA9220EC4}" srcOrd="2" destOrd="0" parTransId="{5AB68FAC-E452-49EF-87BD-47F4D5079868}" sibTransId="{8910152F-5E74-4AFF-91BE-C6B3B6342F99}"/>
    <dgm:cxn modelId="{0B7D1CB3-128B-4749-AE81-1E1FD6323B24}" type="presOf" srcId="{5318360C-FB6A-44D8-811C-878FB906C966}" destId="{34AF9451-7732-4FE5-87EE-E644D2826ACB}" srcOrd="0" destOrd="0" presId="urn:microsoft.com/office/officeart/2005/8/layout/hProcess9"/>
    <dgm:cxn modelId="{B61F16CB-77E3-4AC3-95B9-324395D70325}" srcId="{5318360C-FB6A-44D8-811C-878FB906C966}" destId="{91230389-835E-40B5-AE62-E6838690B24C}" srcOrd="1" destOrd="0" parTransId="{57F93829-DAB4-43B5-9669-A2D57F1385A4}" sibTransId="{9A7A5C1C-9B69-4593-AF6D-966E1BFE3CCA}"/>
    <dgm:cxn modelId="{D48CEBDD-ED13-4B5C-A9BB-57CDD26C5C1A}" srcId="{5318360C-FB6A-44D8-811C-878FB906C966}" destId="{5FA0FB97-0DE9-4B7E-9962-2A5AAB8A93F2}" srcOrd="0" destOrd="0" parTransId="{3BD2F9E6-F426-404B-907B-7B31F19DD8FA}" sibTransId="{645BAC2A-42B3-4150-8B04-35A2DB571D4D}"/>
    <dgm:cxn modelId="{8145C3FC-1700-4961-8405-52B9AA9D27BC}" type="presOf" srcId="{5FA0FB97-0DE9-4B7E-9962-2A5AAB8A93F2}" destId="{9ECDF453-5AEC-43E8-86E0-34F269A04969}" srcOrd="0" destOrd="0" presId="urn:microsoft.com/office/officeart/2005/8/layout/hProcess9"/>
    <dgm:cxn modelId="{2E31C2B9-2DAA-4516-A05A-938E522BEEAB}" type="presParOf" srcId="{34AF9451-7732-4FE5-87EE-E644D2826ACB}" destId="{5603983D-8F8B-4286-B3EB-75172522E56C}" srcOrd="0" destOrd="0" presId="urn:microsoft.com/office/officeart/2005/8/layout/hProcess9"/>
    <dgm:cxn modelId="{70B474FB-C59C-4C49-A785-B677875FE65F}" type="presParOf" srcId="{34AF9451-7732-4FE5-87EE-E644D2826ACB}" destId="{EAD69C17-1E7F-4029-9C33-D0DF9ADBE084}" srcOrd="1" destOrd="0" presId="urn:microsoft.com/office/officeart/2005/8/layout/hProcess9"/>
    <dgm:cxn modelId="{76DB04A2-7715-4C7A-B1A3-0DBEBC6FDEFB}" type="presParOf" srcId="{EAD69C17-1E7F-4029-9C33-D0DF9ADBE084}" destId="{9ECDF453-5AEC-43E8-86E0-34F269A04969}" srcOrd="0" destOrd="0" presId="urn:microsoft.com/office/officeart/2005/8/layout/hProcess9"/>
    <dgm:cxn modelId="{881E45A6-9576-47E4-A248-5526EC6EFF56}" type="presParOf" srcId="{EAD69C17-1E7F-4029-9C33-D0DF9ADBE084}" destId="{C65A35BF-C0B9-4E9B-AD6F-60F4EF607909}" srcOrd="1" destOrd="0" presId="urn:microsoft.com/office/officeart/2005/8/layout/hProcess9"/>
    <dgm:cxn modelId="{AFBE2761-B1B3-4B7D-AA04-12F8288028C3}" type="presParOf" srcId="{EAD69C17-1E7F-4029-9C33-D0DF9ADBE084}" destId="{D48413D8-B697-4899-A5FB-E6FD3F5D82C3}" srcOrd="2" destOrd="0" presId="urn:microsoft.com/office/officeart/2005/8/layout/hProcess9"/>
    <dgm:cxn modelId="{7CE42A2C-3C7D-485C-B7A7-5A3D48409FDB}" type="presParOf" srcId="{EAD69C17-1E7F-4029-9C33-D0DF9ADBE084}" destId="{40A4276C-7346-4E3E-A5B0-93CCCDE8DEFB}" srcOrd="3" destOrd="0" presId="urn:microsoft.com/office/officeart/2005/8/layout/hProcess9"/>
    <dgm:cxn modelId="{771FB1C7-B83F-4686-A871-E8C4C355465F}" type="presParOf" srcId="{EAD69C17-1E7F-4029-9C33-D0DF9ADBE084}" destId="{99D8B643-1E83-4D6F-AB22-C2E8FBBF1412}"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948E5-E98B-4D43-8ADB-E6984162BB1A}">
      <dsp:nvSpPr>
        <dsp:cNvPr id="0" name=""/>
        <dsp:cNvSpPr/>
      </dsp:nvSpPr>
      <dsp:spPr>
        <a:xfrm>
          <a:off x="3829" y="75"/>
          <a:ext cx="5556507" cy="8920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uk-UA" sz="1500" kern="1200" dirty="0"/>
            <a:t>Інші адміністративні послуги :</a:t>
          </a:r>
        </a:p>
      </dsp:txBody>
      <dsp:txXfrm>
        <a:off x="47374" y="43620"/>
        <a:ext cx="5469417" cy="804941"/>
      </dsp:txXfrm>
    </dsp:sp>
    <dsp:sp modelId="{F89C119D-47CF-4486-B88F-F5D70E0D92F4}">
      <dsp:nvSpPr>
        <dsp:cNvPr id="0" name=""/>
        <dsp:cNvSpPr/>
      </dsp:nvSpPr>
      <dsp:spPr>
        <a:xfrm>
          <a:off x="3829" y="968728"/>
          <a:ext cx="7840941" cy="9488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uk-UA" sz="1500" kern="1200" dirty="0"/>
            <a:t>Реєстрація місця проживання та зняття з місця реєстрації – 249 (у 2022 році  - 425)</a:t>
          </a:r>
        </a:p>
      </dsp:txBody>
      <dsp:txXfrm>
        <a:off x="50150" y="1015049"/>
        <a:ext cx="7748299" cy="856242"/>
      </dsp:txXfrm>
    </dsp:sp>
    <dsp:sp modelId="{9C5F7811-7248-49D8-9BAE-8E415E895688}">
      <dsp:nvSpPr>
        <dsp:cNvPr id="0" name=""/>
        <dsp:cNvSpPr/>
      </dsp:nvSpPr>
      <dsp:spPr>
        <a:xfrm>
          <a:off x="3829" y="1994234"/>
          <a:ext cx="6012146" cy="3719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uk-UA" sz="1400" kern="1200" dirty="0"/>
            <a:t>Видано  довідок, актів та характеристики -  4429 (у 2022 році – 3815) </a:t>
          </a:r>
        </a:p>
      </dsp:txBody>
      <dsp:txXfrm>
        <a:off x="21987" y="2012392"/>
        <a:ext cx="5975830" cy="335652"/>
      </dsp:txXfrm>
    </dsp:sp>
    <dsp:sp modelId="{65B86A61-9262-409B-878E-C4FD06996BB2}">
      <dsp:nvSpPr>
        <dsp:cNvPr id="0" name=""/>
        <dsp:cNvSpPr/>
      </dsp:nvSpPr>
      <dsp:spPr>
        <a:xfrm>
          <a:off x="3829" y="2442824"/>
          <a:ext cx="3721602" cy="15324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ru-RU" sz="1400" kern="1200" dirty="0" err="1"/>
            <a:t>Протягом</a:t>
          </a:r>
          <a:r>
            <a:rPr lang="ru-RU" sz="1400" kern="1200" dirty="0"/>
            <a:t> року </a:t>
          </a:r>
          <a:r>
            <a:rPr lang="ru-RU" sz="1400" kern="1200" dirty="0" err="1"/>
            <a:t>йшла</a:t>
          </a:r>
          <a:r>
            <a:rPr lang="ru-RU" sz="1400" kern="1200" dirty="0"/>
            <a:t> </a:t>
          </a:r>
          <a:r>
            <a:rPr lang="ru-RU" sz="1400" kern="1200" dirty="0" err="1"/>
            <a:t>підготовка</a:t>
          </a:r>
          <a:r>
            <a:rPr lang="ru-RU" sz="1400" kern="1200" dirty="0"/>
            <a:t> до </a:t>
          </a:r>
          <a:r>
            <a:rPr lang="ru-RU" sz="1400" kern="1200" dirty="0" err="1"/>
            <a:t>відкриття</a:t>
          </a:r>
          <a:r>
            <a:rPr lang="ru-RU" sz="1400" kern="1200" dirty="0"/>
            <a:t> </a:t>
          </a:r>
          <a:r>
            <a:rPr lang="ru-RU" sz="1400" kern="1200" dirty="0" err="1"/>
            <a:t>ЦАНПу</a:t>
          </a:r>
          <a:r>
            <a:rPr lang="ru-RU" sz="1400" kern="1200" dirty="0"/>
            <a:t>, </a:t>
          </a:r>
          <a:r>
            <a:rPr lang="ru-RU" sz="1400" kern="1200" dirty="0" err="1"/>
            <a:t>зокрема</a:t>
          </a:r>
          <a:r>
            <a:rPr lang="ru-RU" sz="1400" kern="1200" dirty="0"/>
            <a:t>:</a:t>
          </a:r>
          <a:endParaRPr lang="uk-UA" sz="1400" kern="1200" dirty="0"/>
        </a:p>
      </dsp:txBody>
      <dsp:txXfrm>
        <a:off x="78636" y="2517631"/>
        <a:ext cx="3571988" cy="1382822"/>
      </dsp:txXfrm>
    </dsp:sp>
    <dsp:sp modelId="{993987E7-42DD-4521-BD91-CE4B9E3B59E6}">
      <dsp:nvSpPr>
        <dsp:cNvPr id="0" name=""/>
        <dsp:cNvSpPr/>
      </dsp:nvSpPr>
      <dsp:spPr>
        <a:xfrm>
          <a:off x="3829" y="4051883"/>
          <a:ext cx="3816962" cy="15324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ru-RU" sz="1400" kern="1200" dirty="0" err="1"/>
            <a:t>отримано</a:t>
          </a:r>
          <a:r>
            <a:rPr lang="ru-RU" sz="1400" kern="1200" dirty="0"/>
            <a:t>  </a:t>
          </a:r>
          <a:r>
            <a:rPr lang="ru-RU" sz="1400" kern="1200" dirty="0" err="1"/>
            <a:t>доступи</a:t>
          </a:r>
          <a:r>
            <a:rPr lang="ru-RU" sz="1400" kern="1200" dirty="0"/>
            <a:t> до </a:t>
          </a:r>
          <a:r>
            <a:rPr lang="ru-RU" sz="1400" kern="1200" dirty="0" err="1"/>
            <a:t>програм</a:t>
          </a:r>
          <a:r>
            <a:rPr lang="ru-RU" sz="1400" kern="1200" dirty="0"/>
            <a:t> ІЕССС та "</a:t>
          </a:r>
          <a:r>
            <a:rPr lang="ru-RU" sz="1400" kern="1200" dirty="0" err="1"/>
            <a:t>Соціальна</a:t>
          </a:r>
          <a:r>
            <a:rPr lang="ru-RU" sz="1400" kern="1200" dirty="0"/>
            <a:t> громада", доступ до </a:t>
          </a:r>
          <a:r>
            <a:rPr lang="ru-RU" sz="1400" kern="1200" dirty="0" err="1"/>
            <a:t>реєстру</a:t>
          </a:r>
          <a:r>
            <a:rPr lang="ru-RU" sz="1400" kern="1200" dirty="0"/>
            <a:t>  ДРАЦС, доступ до ДАБІ та  пройдено </a:t>
          </a:r>
          <a:r>
            <a:rPr lang="ru-RU" sz="1400" kern="1200" dirty="0" err="1"/>
            <a:t>стажування</a:t>
          </a:r>
          <a:r>
            <a:rPr lang="ru-RU" sz="1400" kern="1200" dirty="0"/>
            <a:t> в </a:t>
          </a:r>
          <a:r>
            <a:rPr lang="ru-RU" sz="1400" kern="1200" dirty="0" err="1"/>
            <a:t>управлінні</a:t>
          </a:r>
          <a:r>
            <a:rPr lang="ru-RU" sz="1400" kern="1200" dirty="0"/>
            <a:t> </a:t>
          </a:r>
          <a:r>
            <a:rPr lang="ru-RU" sz="1400" kern="1200" dirty="0" err="1"/>
            <a:t>Держгеокадастру</a:t>
          </a:r>
          <a:r>
            <a:rPr lang="ru-RU" sz="1400" kern="1200" dirty="0"/>
            <a:t> </a:t>
          </a:r>
          <a:r>
            <a:rPr lang="ru-RU" sz="1400" kern="1200" dirty="0" err="1"/>
            <a:t>Львівської</a:t>
          </a:r>
          <a:r>
            <a:rPr lang="ru-RU" sz="1400" kern="1200" dirty="0"/>
            <a:t> </a:t>
          </a:r>
          <a:r>
            <a:rPr lang="ru-RU" sz="1400" kern="1200" dirty="0" err="1"/>
            <a:t>області</a:t>
          </a:r>
          <a:r>
            <a:rPr lang="ru-RU" sz="1400" kern="1200" dirty="0"/>
            <a:t>. </a:t>
          </a:r>
          <a:endParaRPr lang="uk-UA" sz="1400" kern="1200" dirty="0"/>
        </a:p>
      </dsp:txBody>
      <dsp:txXfrm>
        <a:off x="78636" y="4126690"/>
        <a:ext cx="3667348" cy="1382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3F34D-D049-4D2C-935C-B2EAFB9A0B68}">
      <dsp:nvSpPr>
        <dsp:cNvPr id="0" name=""/>
        <dsp:cNvSpPr/>
      </dsp:nvSpPr>
      <dsp:spPr>
        <a:xfrm>
          <a:off x="1654766" y="2628900"/>
          <a:ext cx="389362" cy="1497785"/>
        </a:xfrm>
        <a:custGeom>
          <a:avLst/>
          <a:gdLst/>
          <a:ahLst/>
          <a:cxnLst/>
          <a:rect l="0" t="0" r="0" b="0"/>
          <a:pathLst>
            <a:path>
              <a:moveTo>
                <a:pt x="0" y="0"/>
              </a:moveTo>
              <a:lnTo>
                <a:pt x="194681" y="0"/>
              </a:lnTo>
              <a:lnTo>
                <a:pt x="194681" y="1497785"/>
              </a:lnTo>
              <a:lnTo>
                <a:pt x="389362" y="14977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a:p>
      </dsp:txBody>
      <dsp:txXfrm>
        <a:off x="1810759" y="3339103"/>
        <a:ext cx="77378" cy="77378"/>
      </dsp:txXfrm>
    </dsp:sp>
    <dsp:sp modelId="{DFAEA850-FB76-4B23-9D28-AB1DCCA56D52}">
      <dsp:nvSpPr>
        <dsp:cNvPr id="0" name=""/>
        <dsp:cNvSpPr/>
      </dsp:nvSpPr>
      <dsp:spPr>
        <a:xfrm>
          <a:off x="1654766" y="2583180"/>
          <a:ext cx="389362" cy="91440"/>
        </a:xfrm>
        <a:custGeom>
          <a:avLst/>
          <a:gdLst/>
          <a:ahLst/>
          <a:cxnLst/>
          <a:rect l="0" t="0" r="0" b="0"/>
          <a:pathLst>
            <a:path>
              <a:moveTo>
                <a:pt x="0" y="45720"/>
              </a:moveTo>
              <a:lnTo>
                <a:pt x="194681" y="45720"/>
              </a:lnTo>
              <a:lnTo>
                <a:pt x="194681" y="68117"/>
              </a:lnTo>
              <a:lnTo>
                <a:pt x="389362" y="681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a:p>
      </dsp:txBody>
      <dsp:txXfrm>
        <a:off x="1839698" y="2619149"/>
        <a:ext cx="19500" cy="19500"/>
      </dsp:txXfrm>
    </dsp:sp>
    <dsp:sp modelId="{3A5E08C8-4D32-444F-9D68-DF8A64195B0A}">
      <dsp:nvSpPr>
        <dsp:cNvPr id="0" name=""/>
        <dsp:cNvSpPr/>
      </dsp:nvSpPr>
      <dsp:spPr>
        <a:xfrm>
          <a:off x="1654766" y="1153511"/>
          <a:ext cx="389362" cy="1475388"/>
        </a:xfrm>
        <a:custGeom>
          <a:avLst/>
          <a:gdLst/>
          <a:ahLst/>
          <a:cxnLst/>
          <a:rect l="0" t="0" r="0" b="0"/>
          <a:pathLst>
            <a:path>
              <a:moveTo>
                <a:pt x="0" y="1475388"/>
              </a:moveTo>
              <a:lnTo>
                <a:pt x="194681" y="1475388"/>
              </a:lnTo>
              <a:lnTo>
                <a:pt x="194681" y="0"/>
              </a:lnTo>
              <a:lnTo>
                <a:pt x="38936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a:p>
      </dsp:txBody>
      <dsp:txXfrm>
        <a:off x="1811300" y="1853058"/>
        <a:ext cx="76295" cy="76295"/>
      </dsp:txXfrm>
    </dsp:sp>
    <dsp:sp modelId="{D8E43174-7CD4-42D7-A9EF-BACB36FB7CB8}">
      <dsp:nvSpPr>
        <dsp:cNvPr id="0" name=""/>
        <dsp:cNvSpPr/>
      </dsp:nvSpPr>
      <dsp:spPr>
        <a:xfrm rot="16200000">
          <a:off x="-1436864" y="1805501"/>
          <a:ext cx="4536464" cy="164679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uk-UA" sz="1800" kern="1200" dirty="0">
              <a:solidFill>
                <a:prstClr val="white"/>
              </a:solidFill>
              <a:latin typeface="Calibri"/>
              <a:ea typeface="+mn-ea"/>
              <a:cs typeface="+mn-cs"/>
            </a:rPr>
            <a:t>Державний реєстратор-  адміністративні послуги з державної реєстрації права власності на нерухоме майно. Протягом 2023 року вчинено </a:t>
          </a:r>
          <a:r>
            <a:rPr lang="uk-UA" sz="1800" kern="1200" dirty="0">
              <a:solidFill>
                <a:srgbClr val="FF0000"/>
              </a:solidFill>
              <a:latin typeface="Calibri"/>
              <a:ea typeface="+mn-ea"/>
              <a:cs typeface="+mn-cs"/>
            </a:rPr>
            <a:t>2266 </a:t>
          </a:r>
          <a:r>
            <a:rPr lang="uk-UA" sz="1800" kern="1200" dirty="0">
              <a:solidFill>
                <a:prstClr val="white"/>
              </a:solidFill>
              <a:latin typeface="Calibri"/>
              <a:ea typeface="+mn-ea"/>
              <a:cs typeface="+mn-cs"/>
            </a:rPr>
            <a:t>реєстраційних дій</a:t>
          </a:r>
        </a:p>
      </dsp:txBody>
      <dsp:txXfrm>
        <a:off x="-1436864" y="1805501"/>
        <a:ext cx="4536464" cy="1646797"/>
      </dsp:txXfrm>
    </dsp:sp>
    <dsp:sp modelId="{62662638-1072-4ED2-874A-E17523BD1781}">
      <dsp:nvSpPr>
        <dsp:cNvPr id="0" name=""/>
        <dsp:cNvSpPr/>
      </dsp:nvSpPr>
      <dsp:spPr>
        <a:xfrm>
          <a:off x="2044129" y="458988"/>
          <a:ext cx="4657714" cy="138904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uk-UA" sz="1800" kern="1200" dirty="0">
              <a:solidFill>
                <a:prstClr val="white"/>
              </a:solidFill>
              <a:latin typeface="Calibri"/>
              <a:ea typeface="+mn-ea"/>
              <a:cs typeface="+mn-cs"/>
            </a:rPr>
            <a:t>Державна реєстрація іншого речового права на нерухоме майно, обтяження права на нерухоме майно, іпотеки</a:t>
          </a:r>
        </a:p>
      </dsp:txBody>
      <dsp:txXfrm>
        <a:off x="2044129" y="458988"/>
        <a:ext cx="4657714" cy="1389046"/>
      </dsp:txXfrm>
    </dsp:sp>
    <dsp:sp modelId="{A4CAA85F-17A9-4942-8A51-564F85B181C3}">
      <dsp:nvSpPr>
        <dsp:cNvPr id="0" name=""/>
        <dsp:cNvSpPr/>
      </dsp:nvSpPr>
      <dsp:spPr>
        <a:xfrm>
          <a:off x="2044129" y="1996419"/>
          <a:ext cx="4867463" cy="13097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uk-UA" sz="1800" kern="1200" dirty="0">
              <a:solidFill>
                <a:prstClr val="white"/>
              </a:solidFill>
              <a:latin typeface="Calibri"/>
              <a:ea typeface="+mn-ea"/>
              <a:cs typeface="+mn-cs"/>
            </a:rPr>
            <a:t>Скасування запису Державного реєстру речових прав на нерухоме майно, внесення змін до нього</a:t>
          </a:r>
        </a:p>
      </dsp:txBody>
      <dsp:txXfrm>
        <a:off x="2044129" y="1996419"/>
        <a:ext cx="4867463" cy="1309754"/>
      </dsp:txXfrm>
    </dsp:sp>
    <dsp:sp modelId="{1B670155-79F0-42A0-9B3A-8DBD3B94D9A7}">
      <dsp:nvSpPr>
        <dsp:cNvPr id="0" name=""/>
        <dsp:cNvSpPr/>
      </dsp:nvSpPr>
      <dsp:spPr>
        <a:xfrm>
          <a:off x="2044129" y="3454559"/>
          <a:ext cx="5034500" cy="13442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uk-UA" sz="1800" kern="1200" dirty="0">
              <a:solidFill>
                <a:prstClr val="white"/>
              </a:solidFill>
              <a:latin typeface="Calibri"/>
              <a:ea typeface="+mn-ea"/>
              <a:cs typeface="+mn-cs"/>
            </a:rPr>
            <a:t>Надання інформації з Державного реєстру речових прав на нерухоме майно</a:t>
          </a:r>
        </a:p>
      </dsp:txBody>
      <dsp:txXfrm>
        <a:off x="2044129" y="3454559"/>
        <a:ext cx="5034500" cy="13442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3DFCB1-B272-4CA0-8373-C821613F5222}">
      <dsp:nvSpPr>
        <dsp:cNvPr id="0" name=""/>
        <dsp:cNvSpPr/>
      </dsp:nvSpPr>
      <dsp:spPr>
        <a:xfrm>
          <a:off x="1443" y="0"/>
          <a:ext cx="3078546"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ctr" defTabSz="2533650">
            <a:lnSpc>
              <a:spcPct val="90000"/>
            </a:lnSpc>
            <a:spcBef>
              <a:spcPct val="0"/>
            </a:spcBef>
            <a:spcAft>
              <a:spcPct val="35000"/>
            </a:spcAft>
            <a:buNone/>
          </a:pPr>
          <a:r>
            <a:rPr lang="uk-UA" sz="5700" kern="1200" dirty="0"/>
            <a:t>Вхідних листів- </a:t>
          </a:r>
          <a:r>
            <a:rPr lang="uk-UA" sz="5700" kern="1200" dirty="0">
              <a:solidFill>
                <a:srgbClr val="FF0000"/>
              </a:solidFill>
            </a:rPr>
            <a:t>3406</a:t>
          </a:r>
        </a:p>
      </dsp:txBody>
      <dsp:txXfrm>
        <a:off x="91611" y="90168"/>
        <a:ext cx="2898210" cy="3883664"/>
      </dsp:txXfrm>
    </dsp:sp>
    <dsp:sp modelId="{53569910-607C-41AF-A9AE-91F75FDAAB58}">
      <dsp:nvSpPr>
        <dsp:cNvPr id="0" name=""/>
        <dsp:cNvSpPr/>
      </dsp:nvSpPr>
      <dsp:spPr>
        <a:xfrm>
          <a:off x="3387845" y="1650260"/>
          <a:ext cx="652651" cy="7634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uk-UA" sz="3200" kern="1200"/>
        </a:p>
      </dsp:txBody>
      <dsp:txXfrm>
        <a:off x="3387845" y="1802956"/>
        <a:ext cx="456856" cy="458087"/>
      </dsp:txXfrm>
    </dsp:sp>
    <dsp:sp modelId="{980D3202-0F55-46F3-97FA-6F1BB8DDAC15}">
      <dsp:nvSpPr>
        <dsp:cNvPr id="0" name=""/>
        <dsp:cNvSpPr/>
      </dsp:nvSpPr>
      <dsp:spPr>
        <a:xfrm>
          <a:off x="4311409" y="0"/>
          <a:ext cx="3078546"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uk-UA" sz="4800" kern="1200" dirty="0"/>
            <a:t>Вихідних листів –</a:t>
          </a:r>
        </a:p>
        <a:p>
          <a:pPr marL="0" lvl="0" indent="0" algn="ctr" defTabSz="2133600">
            <a:lnSpc>
              <a:spcPct val="90000"/>
            </a:lnSpc>
            <a:spcBef>
              <a:spcPct val="0"/>
            </a:spcBef>
            <a:spcAft>
              <a:spcPct val="35000"/>
            </a:spcAft>
            <a:buNone/>
          </a:pPr>
          <a:r>
            <a:rPr lang="uk-UA" sz="4800" kern="1200" dirty="0">
              <a:solidFill>
                <a:srgbClr val="FF0000"/>
              </a:solidFill>
              <a:latin typeface="Calibri"/>
              <a:ea typeface="+mn-ea"/>
              <a:cs typeface="+mn-cs"/>
            </a:rPr>
            <a:t>3106</a:t>
          </a:r>
        </a:p>
      </dsp:txBody>
      <dsp:txXfrm>
        <a:off x="4401577" y="90168"/>
        <a:ext cx="2898210" cy="38836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BFB795-01CA-462C-920C-559DCDADBE85}">
      <dsp:nvSpPr>
        <dsp:cNvPr id="0" name=""/>
        <dsp:cNvSpPr/>
      </dsp:nvSpPr>
      <dsp:spPr>
        <a:xfrm>
          <a:off x="631769" y="0"/>
          <a:ext cx="5747258" cy="180932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9F7468-F727-476A-BF7D-3FCC82358A77}">
      <dsp:nvSpPr>
        <dsp:cNvPr id="0" name=""/>
        <dsp:cNvSpPr/>
      </dsp:nvSpPr>
      <dsp:spPr>
        <a:xfrm>
          <a:off x="229124" y="542798"/>
          <a:ext cx="2028444" cy="7237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Початкова ціна </a:t>
          </a:r>
          <a:r>
            <a:rPr lang="uk-UA" sz="1500" kern="1200" dirty="0">
              <a:solidFill>
                <a:srgbClr val="C00000"/>
              </a:solidFill>
            </a:rPr>
            <a:t>800 000,00</a:t>
          </a:r>
        </a:p>
      </dsp:txBody>
      <dsp:txXfrm>
        <a:off x="264454" y="578128"/>
        <a:ext cx="1957784" cy="653070"/>
      </dsp:txXfrm>
    </dsp:sp>
    <dsp:sp modelId="{4FE0F111-D461-4A1C-8835-878FA1171DE0}">
      <dsp:nvSpPr>
        <dsp:cNvPr id="0" name=""/>
        <dsp:cNvSpPr/>
      </dsp:nvSpPr>
      <dsp:spPr>
        <a:xfrm>
          <a:off x="2366517" y="542798"/>
          <a:ext cx="2028444" cy="7237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Сума договору </a:t>
          </a:r>
          <a:r>
            <a:rPr lang="uk-UA" sz="1500" kern="1200" dirty="0">
              <a:solidFill>
                <a:srgbClr val="C00000"/>
              </a:solidFill>
            </a:rPr>
            <a:t>288 380,00 </a:t>
          </a:r>
        </a:p>
      </dsp:txBody>
      <dsp:txXfrm>
        <a:off x="2401847" y="578128"/>
        <a:ext cx="1957784" cy="653070"/>
      </dsp:txXfrm>
    </dsp:sp>
    <dsp:sp modelId="{FA2F5F79-02BD-416C-8961-3E4FD9913F2D}">
      <dsp:nvSpPr>
        <dsp:cNvPr id="0" name=""/>
        <dsp:cNvSpPr/>
      </dsp:nvSpPr>
      <dsp:spPr>
        <a:xfrm>
          <a:off x="4503911" y="542798"/>
          <a:ext cx="2028444" cy="7237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Економія       </a:t>
          </a:r>
        </a:p>
        <a:p>
          <a:pPr marL="0" lvl="0" indent="0" algn="ctr" defTabSz="666750">
            <a:lnSpc>
              <a:spcPct val="90000"/>
            </a:lnSpc>
            <a:spcBef>
              <a:spcPct val="0"/>
            </a:spcBef>
            <a:spcAft>
              <a:spcPct val="35000"/>
            </a:spcAft>
            <a:buNone/>
          </a:pPr>
          <a:r>
            <a:rPr lang="uk-UA" sz="1500" kern="1200" dirty="0">
              <a:solidFill>
                <a:srgbClr val="C00000"/>
              </a:solidFill>
            </a:rPr>
            <a:t>511 620,00грн</a:t>
          </a:r>
        </a:p>
      </dsp:txBody>
      <dsp:txXfrm>
        <a:off x="4539241" y="578128"/>
        <a:ext cx="1957784" cy="6530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BFB795-01CA-462C-920C-559DCDADBE85}">
      <dsp:nvSpPr>
        <dsp:cNvPr id="0" name=""/>
        <dsp:cNvSpPr/>
      </dsp:nvSpPr>
      <dsp:spPr>
        <a:xfrm>
          <a:off x="489965" y="0"/>
          <a:ext cx="5552948" cy="170030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9F7468-F727-476A-BF7D-3FCC82358A77}">
      <dsp:nvSpPr>
        <dsp:cNvPr id="0" name=""/>
        <dsp:cNvSpPr/>
      </dsp:nvSpPr>
      <dsp:spPr>
        <a:xfrm>
          <a:off x="211648" y="510091"/>
          <a:ext cx="1959864" cy="6801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Початкова ціна </a:t>
          </a:r>
        </a:p>
        <a:p>
          <a:pPr marL="0" lvl="0" indent="0" algn="ctr" defTabSz="622300">
            <a:lnSpc>
              <a:spcPct val="90000"/>
            </a:lnSpc>
            <a:spcBef>
              <a:spcPct val="0"/>
            </a:spcBef>
            <a:spcAft>
              <a:spcPct val="35000"/>
            </a:spcAft>
            <a:buNone/>
          </a:pPr>
          <a:r>
            <a:rPr lang="uk-UA" sz="1400" b="1" kern="1200" dirty="0">
              <a:solidFill>
                <a:srgbClr val="C00000"/>
              </a:solidFill>
            </a:rPr>
            <a:t>12 723 739,20</a:t>
          </a:r>
          <a:endParaRPr lang="uk-UA" sz="1400" kern="1200" dirty="0">
            <a:solidFill>
              <a:srgbClr val="C00000"/>
            </a:solidFill>
          </a:endParaRPr>
        </a:p>
      </dsp:txBody>
      <dsp:txXfrm>
        <a:off x="244849" y="543292"/>
        <a:ext cx="1893462" cy="613720"/>
      </dsp:txXfrm>
    </dsp:sp>
    <dsp:sp modelId="{4FE0F111-D461-4A1C-8835-878FA1171DE0}">
      <dsp:nvSpPr>
        <dsp:cNvPr id="0" name=""/>
        <dsp:cNvSpPr/>
      </dsp:nvSpPr>
      <dsp:spPr>
        <a:xfrm>
          <a:off x="2286507" y="510091"/>
          <a:ext cx="1959864" cy="6801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Сума договору </a:t>
          </a:r>
        </a:p>
        <a:p>
          <a:pPr marL="0" lvl="0" indent="0" algn="ctr" defTabSz="622300">
            <a:lnSpc>
              <a:spcPct val="90000"/>
            </a:lnSpc>
            <a:spcBef>
              <a:spcPct val="0"/>
            </a:spcBef>
            <a:spcAft>
              <a:spcPct val="35000"/>
            </a:spcAft>
            <a:buNone/>
          </a:pPr>
          <a:r>
            <a:rPr lang="uk-UA" sz="1400" kern="1200" dirty="0">
              <a:solidFill>
                <a:srgbClr val="C00000"/>
              </a:solidFill>
            </a:rPr>
            <a:t>12 589 919,00 </a:t>
          </a:r>
        </a:p>
      </dsp:txBody>
      <dsp:txXfrm>
        <a:off x="2319708" y="543292"/>
        <a:ext cx="1893462" cy="613720"/>
      </dsp:txXfrm>
    </dsp:sp>
    <dsp:sp modelId="{FA2F5F79-02BD-416C-8961-3E4FD9913F2D}">
      <dsp:nvSpPr>
        <dsp:cNvPr id="0" name=""/>
        <dsp:cNvSpPr/>
      </dsp:nvSpPr>
      <dsp:spPr>
        <a:xfrm>
          <a:off x="4361367" y="510091"/>
          <a:ext cx="1959864" cy="6801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Економія</a:t>
          </a:r>
        </a:p>
        <a:p>
          <a:pPr marL="0" lvl="0" indent="0" algn="ctr" defTabSz="622300">
            <a:lnSpc>
              <a:spcPct val="90000"/>
            </a:lnSpc>
            <a:spcBef>
              <a:spcPct val="0"/>
            </a:spcBef>
            <a:spcAft>
              <a:spcPct val="35000"/>
            </a:spcAft>
            <a:buNone/>
          </a:pPr>
          <a:r>
            <a:rPr lang="uk-UA" sz="1400" b="1" kern="1200" dirty="0">
              <a:solidFill>
                <a:srgbClr val="C00000"/>
              </a:solidFill>
            </a:rPr>
            <a:t>133 820,20 </a:t>
          </a:r>
        </a:p>
      </dsp:txBody>
      <dsp:txXfrm>
        <a:off x="4394568" y="543292"/>
        <a:ext cx="1893462" cy="6137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03983D-8F8B-4286-B3EB-75172522E56C}">
      <dsp:nvSpPr>
        <dsp:cNvPr id="0" name=""/>
        <dsp:cNvSpPr/>
      </dsp:nvSpPr>
      <dsp:spPr>
        <a:xfrm>
          <a:off x="457199" y="0"/>
          <a:ext cx="5181600" cy="32512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CDF453-5AEC-43E8-86E0-34F269A04969}">
      <dsp:nvSpPr>
        <dsp:cNvPr id="0" name=""/>
        <dsp:cNvSpPr/>
      </dsp:nvSpPr>
      <dsp:spPr>
        <a:xfrm>
          <a:off x="6548" y="975360"/>
          <a:ext cx="1962150" cy="1300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Оголошено закупівлі на суму</a:t>
          </a:r>
        </a:p>
        <a:p>
          <a:pPr marL="0" lvl="0" indent="0" algn="ctr" defTabSz="666750">
            <a:lnSpc>
              <a:spcPct val="90000"/>
            </a:lnSpc>
            <a:spcBef>
              <a:spcPct val="0"/>
            </a:spcBef>
            <a:spcAft>
              <a:spcPct val="35000"/>
            </a:spcAft>
            <a:buNone/>
          </a:pPr>
          <a:r>
            <a:rPr lang="uk-UA" sz="1500" kern="1200" dirty="0"/>
            <a:t> </a:t>
          </a:r>
          <a:r>
            <a:rPr lang="uk-UA" sz="1500" kern="1200" dirty="0">
              <a:solidFill>
                <a:srgbClr val="C00000"/>
              </a:solidFill>
            </a:rPr>
            <a:t>14 301 339,2грн</a:t>
          </a:r>
        </a:p>
      </dsp:txBody>
      <dsp:txXfrm>
        <a:off x="70032" y="1038844"/>
        <a:ext cx="1835182" cy="1173512"/>
      </dsp:txXfrm>
    </dsp:sp>
    <dsp:sp modelId="{D48413D8-B697-4899-A5FB-E6FD3F5D82C3}">
      <dsp:nvSpPr>
        <dsp:cNvPr id="0" name=""/>
        <dsp:cNvSpPr/>
      </dsp:nvSpPr>
      <dsp:spPr>
        <a:xfrm>
          <a:off x="2066925" y="975360"/>
          <a:ext cx="1962150" cy="1300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Укладено договорів в результаті процедур </a:t>
          </a:r>
        </a:p>
        <a:p>
          <a:pPr marL="0" lvl="0" indent="0" algn="ctr" defTabSz="666750">
            <a:lnSpc>
              <a:spcPct val="90000"/>
            </a:lnSpc>
            <a:spcBef>
              <a:spcPct val="0"/>
            </a:spcBef>
            <a:spcAft>
              <a:spcPct val="35000"/>
            </a:spcAft>
            <a:buNone/>
          </a:pPr>
          <a:r>
            <a:rPr lang="uk-UA" sz="1500" kern="1200" dirty="0"/>
            <a:t> </a:t>
          </a:r>
          <a:r>
            <a:rPr lang="uk-UA" sz="1500" kern="1200" dirty="0">
              <a:solidFill>
                <a:srgbClr val="C00000"/>
              </a:solidFill>
            </a:rPr>
            <a:t>13 619 719,00грн</a:t>
          </a:r>
        </a:p>
      </dsp:txBody>
      <dsp:txXfrm>
        <a:off x="2130409" y="1038844"/>
        <a:ext cx="1835182" cy="1173512"/>
      </dsp:txXfrm>
    </dsp:sp>
    <dsp:sp modelId="{99D8B643-1E83-4D6F-AB22-C2E8FBBF1412}">
      <dsp:nvSpPr>
        <dsp:cNvPr id="0" name=""/>
        <dsp:cNvSpPr/>
      </dsp:nvSpPr>
      <dsp:spPr>
        <a:xfrm>
          <a:off x="4127301" y="975360"/>
          <a:ext cx="1962150" cy="1300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uk-UA" sz="1500" kern="1200" dirty="0"/>
            <a:t>Економія   </a:t>
          </a:r>
        </a:p>
        <a:p>
          <a:pPr marL="0" lvl="0" indent="0" algn="ctr" defTabSz="666750">
            <a:lnSpc>
              <a:spcPct val="90000"/>
            </a:lnSpc>
            <a:spcBef>
              <a:spcPct val="0"/>
            </a:spcBef>
            <a:spcAft>
              <a:spcPct val="35000"/>
            </a:spcAft>
            <a:buNone/>
          </a:pPr>
          <a:r>
            <a:rPr lang="uk-UA" sz="1500" kern="1200" dirty="0"/>
            <a:t> </a:t>
          </a:r>
          <a:r>
            <a:rPr lang="uk-UA" sz="1500" kern="1200" dirty="0">
              <a:solidFill>
                <a:srgbClr val="C00000"/>
              </a:solidFill>
            </a:rPr>
            <a:t>681 620,00грн</a:t>
          </a:r>
        </a:p>
      </dsp:txBody>
      <dsp:txXfrm>
        <a:off x="4190785" y="1038844"/>
        <a:ext cx="1835182" cy="117351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68D77BE1-097A-466B-8B67-1635367FCE53}" type="datetimeFigureOut">
              <a:rPr lang="ru-RU" smtClean="0"/>
              <a:t>05.03.2024</a:t>
            </a:fld>
            <a:endParaRPr lang="ru-RU"/>
          </a:p>
        </p:txBody>
      </p:sp>
      <p:sp>
        <p:nvSpPr>
          <p:cNvPr id="4" name="Образ слайда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476FE6AC-FC98-4C2D-A259-F37951149698}" type="slidenum">
              <a:rPr lang="ru-RU" smtClean="0"/>
              <a:t>‹№›</a:t>
            </a:fld>
            <a:endParaRPr lang="ru-RU"/>
          </a:p>
        </p:txBody>
      </p:sp>
    </p:spTree>
    <p:extLst>
      <p:ext uri="{BB962C8B-B14F-4D97-AF65-F5344CB8AC3E}">
        <p14:creationId xmlns:p14="http://schemas.microsoft.com/office/powerpoint/2010/main" val="1415177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 Id="rId9"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3/5/2024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tx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3/5/2024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9144000" cy="6858000"/>
          </a:xfrm>
          <a:prstGeom prst="rect">
            <a:avLst/>
          </a:prstGeom>
        </p:spPr>
      </p:pic>
      <p:pic>
        <p:nvPicPr>
          <p:cNvPr id="17" name="bg object 17"/>
          <p:cNvPicPr/>
          <p:nvPr/>
        </p:nvPicPr>
        <p:blipFill>
          <a:blip r:embed="rId3" cstate="print"/>
          <a:stretch>
            <a:fillRect/>
          </a:stretch>
        </p:blipFill>
        <p:spPr>
          <a:xfrm>
            <a:off x="7620" y="13716"/>
            <a:ext cx="9128760" cy="6836663"/>
          </a:xfrm>
          <a:prstGeom prst="rect">
            <a:avLst/>
          </a:prstGeom>
        </p:spPr>
      </p:pic>
      <p:sp>
        <p:nvSpPr>
          <p:cNvPr id="18" name="bg object 18"/>
          <p:cNvSpPr/>
          <p:nvPr/>
        </p:nvSpPr>
        <p:spPr>
          <a:xfrm>
            <a:off x="762" y="8382"/>
            <a:ext cx="9137015" cy="6844030"/>
          </a:xfrm>
          <a:custGeom>
            <a:avLst/>
            <a:gdLst/>
            <a:ahLst/>
            <a:cxnLst/>
            <a:rect l="l" t="t" r="r" b="b"/>
            <a:pathLst>
              <a:path w="9137015" h="6844030">
                <a:moveTo>
                  <a:pt x="0" y="0"/>
                </a:moveTo>
                <a:lnTo>
                  <a:pt x="9137015" y="6843932"/>
                </a:lnTo>
              </a:path>
            </a:pathLst>
          </a:custGeom>
          <a:ln w="4572">
            <a:solidFill>
              <a:srgbClr val="BEBEBE"/>
            </a:solidFill>
          </a:ln>
        </p:spPr>
        <p:txBody>
          <a:bodyPr wrap="square" lIns="0" tIns="0" rIns="0" bIns="0" rtlCol="0"/>
          <a:lstStyle/>
          <a:p>
            <a:endParaRPr/>
          </a:p>
        </p:txBody>
      </p:sp>
      <p:sp>
        <p:nvSpPr>
          <p:cNvPr id="19" name="bg object 19"/>
          <p:cNvSpPr/>
          <p:nvPr/>
        </p:nvSpPr>
        <p:spPr>
          <a:xfrm>
            <a:off x="6469379" y="4948428"/>
            <a:ext cx="2673350" cy="1900555"/>
          </a:xfrm>
          <a:custGeom>
            <a:avLst/>
            <a:gdLst/>
            <a:ahLst/>
            <a:cxnLst/>
            <a:rect l="l" t="t" r="r" b="b"/>
            <a:pathLst>
              <a:path w="2673350" h="1900554">
                <a:moveTo>
                  <a:pt x="2672842" y="0"/>
                </a:moveTo>
                <a:lnTo>
                  <a:pt x="0" y="1900209"/>
                </a:lnTo>
              </a:path>
            </a:pathLst>
          </a:custGeom>
          <a:ln w="6095">
            <a:solidFill>
              <a:srgbClr val="C5C5C5"/>
            </a:solidFill>
          </a:ln>
        </p:spPr>
        <p:txBody>
          <a:bodyPr wrap="square" lIns="0" tIns="0" rIns="0" bIns="0" rtlCol="0"/>
          <a:lstStyle/>
          <a:p>
            <a:endParaRPr/>
          </a:p>
        </p:txBody>
      </p:sp>
      <p:pic>
        <p:nvPicPr>
          <p:cNvPr id="20" name="bg object 20"/>
          <p:cNvPicPr/>
          <p:nvPr/>
        </p:nvPicPr>
        <p:blipFill>
          <a:blip r:embed="rId4" cstate="print"/>
          <a:stretch>
            <a:fillRect/>
          </a:stretch>
        </p:blipFill>
        <p:spPr>
          <a:xfrm>
            <a:off x="0" y="0"/>
            <a:ext cx="9140952" cy="6857998"/>
          </a:xfrm>
          <a:prstGeom prst="rect">
            <a:avLst/>
          </a:prstGeom>
        </p:spPr>
      </p:pic>
      <p:pic>
        <p:nvPicPr>
          <p:cNvPr id="21" name="bg object 21"/>
          <p:cNvPicPr/>
          <p:nvPr/>
        </p:nvPicPr>
        <p:blipFill>
          <a:blip r:embed="rId5" cstate="print"/>
          <a:stretch>
            <a:fillRect/>
          </a:stretch>
        </p:blipFill>
        <p:spPr>
          <a:xfrm>
            <a:off x="1103185" y="80518"/>
            <a:ext cx="5785548" cy="1486983"/>
          </a:xfrm>
          <a:prstGeom prst="rect">
            <a:avLst/>
          </a:prstGeom>
        </p:spPr>
      </p:pic>
      <p:pic>
        <p:nvPicPr>
          <p:cNvPr id="22" name="bg object 22"/>
          <p:cNvPicPr/>
          <p:nvPr/>
        </p:nvPicPr>
        <p:blipFill>
          <a:blip r:embed="rId6" cstate="print"/>
          <a:stretch>
            <a:fillRect/>
          </a:stretch>
        </p:blipFill>
        <p:spPr>
          <a:xfrm>
            <a:off x="1114043" y="1539201"/>
            <a:ext cx="598576" cy="976541"/>
          </a:xfrm>
          <a:prstGeom prst="rect">
            <a:avLst/>
          </a:prstGeom>
        </p:spPr>
      </p:pic>
      <p:pic>
        <p:nvPicPr>
          <p:cNvPr id="23" name="bg object 23"/>
          <p:cNvPicPr/>
          <p:nvPr/>
        </p:nvPicPr>
        <p:blipFill>
          <a:blip r:embed="rId7" cstate="print"/>
          <a:stretch>
            <a:fillRect/>
          </a:stretch>
        </p:blipFill>
        <p:spPr>
          <a:xfrm>
            <a:off x="736091" y="1539278"/>
            <a:ext cx="537679" cy="972019"/>
          </a:xfrm>
          <a:prstGeom prst="rect">
            <a:avLst/>
          </a:prstGeom>
        </p:spPr>
      </p:pic>
      <p:pic>
        <p:nvPicPr>
          <p:cNvPr id="24" name="bg object 24"/>
          <p:cNvPicPr/>
          <p:nvPr/>
        </p:nvPicPr>
        <p:blipFill>
          <a:blip r:embed="rId8" cstate="print"/>
          <a:stretch>
            <a:fillRect/>
          </a:stretch>
        </p:blipFill>
        <p:spPr>
          <a:xfrm>
            <a:off x="1179575" y="1623072"/>
            <a:ext cx="504393" cy="882256"/>
          </a:xfrm>
          <a:prstGeom prst="rect">
            <a:avLst/>
          </a:prstGeom>
        </p:spPr>
      </p:pic>
      <p:pic>
        <p:nvPicPr>
          <p:cNvPr id="25" name="bg object 25"/>
          <p:cNvPicPr/>
          <p:nvPr/>
        </p:nvPicPr>
        <p:blipFill>
          <a:blip r:embed="rId9" cstate="print"/>
          <a:stretch>
            <a:fillRect/>
          </a:stretch>
        </p:blipFill>
        <p:spPr>
          <a:xfrm>
            <a:off x="801623" y="1623059"/>
            <a:ext cx="447294" cy="881634"/>
          </a:xfrm>
          <a:prstGeom prst="rect">
            <a:avLst/>
          </a:prstGeom>
        </p:spPr>
      </p:pic>
      <p:sp>
        <p:nvSpPr>
          <p:cNvPr id="2" name="Holder 2"/>
          <p:cNvSpPr>
            <a:spLocks noGrp="1"/>
          </p:cNvSpPr>
          <p:nvPr>
            <p:ph type="title"/>
          </p:nvPr>
        </p:nvSpPr>
        <p:spPr/>
        <p:txBody>
          <a:bodyPr lIns="0" tIns="0" rIns="0" bIns="0"/>
          <a:lstStyle>
            <a:lvl1pPr>
              <a:defRPr sz="1800" b="1" i="0">
                <a:solidFill>
                  <a:schemeClr val="tx1"/>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tx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4000" cy="6858000"/>
          </a:xfrm>
          <a:prstGeom prst="rect">
            <a:avLst/>
          </a:prstGeom>
        </p:spPr>
      </p:pic>
      <p:pic>
        <p:nvPicPr>
          <p:cNvPr id="17" name="bg object 17"/>
          <p:cNvPicPr/>
          <p:nvPr/>
        </p:nvPicPr>
        <p:blipFill>
          <a:blip r:embed="rId8" cstate="print"/>
          <a:stretch>
            <a:fillRect/>
          </a:stretch>
        </p:blipFill>
        <p:spPr>
          <a:xfrm>
            <a:off x="7620" y="13716"/>
            <a:ext cx="9128760" cy="6836663"/>
          </a:xfrm>
          <a:prstGeom prst="rect">
            <a:avLst/>
          </a:prstGeom>
        </p:spPr>
      </p:pic>
      <p:sp>
        <p:nvSpPr>
          <p:cNvPr id="18" name="bg object 18"/>
          <p:cNvSpPr/>
          <p:nvPr/>
        </p:nvSpPr>
        <p:spPr>
          <a:xfrm>
            <a:off x="762" y="8382"/>
            <a:ext cx="9137015" cy="6844030"/>
          </a:xfrm>
          <a:custGeom>
            <a:avLst/>
            <a:gdLst/>
            <a:ahLst/>
            <a:cxnLst/>
            <a:rect l="l" t="t" r="r" b="b"/>
            <a:pathLst>
              <a:path w="9137015" h="6844030">
                <a:moveTo>
                  <a:pt x="0" y="0"/>
                </a:moveTo>
                <a:lnTo>
                  <a:pt x="9137015" y="6843932"/>
                </a:lnTo>
              </a:path>
            </a:pathLst>
          </a:custGeom>
          <a:ln w="4572">
            <a:solidFill>
              <a:srgbClr val="BEBEBE"/>
            </a:solidFill>
          </a:ln>
        </p:spPr>
        <p:txBody>
          <a:bodyPr wrap="square" lIns="0" tIns="0" rIns="0" bIns="0" rtlCol="0"/>
          <a:lstStyle/>
          <a:p>
            <a:endParaRPr/>
          </a:p>
        </p:txBody>
      </p:sp>
      <p:sp>
        <p:nvSpPr>
          <p:cNvPr id="19" name="bg object 19"/>
          <p:cNvSpPr/>
          <p:nvPr/>
        </p:nvSpPr>
        <p:spPr>
          <a:xfrm>
            <a:off x="6469379" y="4948428"/>
            <a:ext cx="2673350" cy="1900555"/>
          </a:xfrm>
          <a:custGeom>
            <a:avLst/>
            <a:gdLst/>
            <a:ahLst/>
            <a:cxnLst/>
            <a:rect l="l" t="t" r="r" b="b"/>
            <a:pathLst>
              <a:path w="2673350" h="1900554">
                <a:moveTo>
                  <a:pt x="2672842" y="0"/>
                </a:moveTo>
                <a:lnTo>
                  <a:pt x="0" y="1900209"/>
                </a:lnTo>
              </a:path>
            </a:pathLst>
          </a:custGeom>
          <a:ln w="6095">
            <a:solidFill>
              <a:srgbClr val="C5C5C5"/>
            </a:solidFill>
          </a:ln>
        </p:spPr>
        <p:txBody>
          <a:bodyPr wrap="square" lIns="0" tIns="0" rIns="0" bIns="0" rtlCol="0"/>
          <a:lstStyle/>
          <a:p>
            <a:endParaRPr/>
          </a:p>
        </p:txBody>
      </p:sp>
      <p:pic>
        <p:nvPicPr>
          <p:cNvPr id="20" name="bg object 20"/>
          <p:cNvPicPr/>
          <p:nvPr/>
        </p:nvPicPr>
        <p:blipFill>
          <a:blip r:embed="rId9" cstate="print"/>
          <a:stretch>
            <a:fillRect/>
          </a:stretch>
        </p:blipFill>
        <p:spPr>
          <a:xfrm>
            <a:off x="0" y="0"/>
            <a:ext cx="9140952" cy="6857998"/>
          </a:xfrm>
          <a:prstGeom prst="rect">
            <a:avLst/>
          </a:prstGeom>
        </p:spPr>
      </p:pic>
      <p:sp>
        <p:nvSpPr>
          <p:cNvPr id="2" name="Holder 2"/>
          <p:cNvSpPr>
            <a:spLocks noGrp="1"/>
          </p:cNvSpPr>
          <p:nvPr>
            <p:ph type="title"/>
          </p:nvPr>
        </p:nvSpPr>
        <p:spPr>
          <a:xfrm>
            <a:off x="5143246" y="501853"/>
            <a:ext cx="2999740" cy="574675"/>
          </a:xfrm>
          <a:prstGeom prst="rect">
            <a:avLst/>
          </a:prstGeom>
        </p:spPr>
        <p:txBody>
          <a:bodyPr wrap="square" lIns="0" tIns="0" rIns="0" bIns="0">
            <a:spAutoFit/>
          </a:bodyPr>
          <a:lstStyle>
            <a:lvl1pPr>
              <a:defRPr sz="1800" b="1" i="0">
                <a:solidFill>
                  <a:schemeClr val="tx1"/>
                </a:solidFill>
                <a:latin typeface="Times New Roman"/>
                <a:cs typeface="Times New Roman"/>
              </a:defRPr>
            </a:lvl1pPr>
          </a:lstStyle>
          <a:p>
            <a:endParaRPr/>
          </a:p>
        </p:txBody>
      </p:sp>
      <p:sp>
        <p:nvSpPr>
          <p:cNvPr id="3" name="Holder 3"/>
          <p:cNvSpPr>
            <a:spLocks noGrp="1"/>
          </p:cNvSpPr>
          <p:nvPr>
            <p:ph type="body" idx="1"/>
          </p:nvPr>
        </p:nvSpPr>
        <p:spPr>
          <a:xfrm>
            <a:off x="288925" y="1046352"/>
            <a:ext cx="8594090" cy="421449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3/5/2024</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2000" y="257136"/>
            <a:ext cx="7391400" cy="1477328"/>
          </a:xfrm>
          <a:prstGeom prst="rect">
            <a:avLst/>
          </a:prstGeom>
        </p:spPr>
        <p:txBody>
          <a:bodyPr wrap="square">
            <a:spAutoFit/>
          </a:bodyPr>
          <a:lstStyle/>
          <a:p>
            <a:pPr algn="ctr"/>
            <a:r>
              <a:rPr lang="uk-UA" sz="2400" dirty="0">
                <a:solidFill>
                  <a:schemeClr val="bg1"/>
                </a:solidFill>
              </a:rPr>
              <a:t>ЗВІТ</a:t>
            </a:r>
            <a:endParaRPr lang="ru-RU" sz="2400" dirty="0">
              <a:solidFill>
                <a:schemeClr val="bg1"/>
              </a:solidFill>
            </a:endParaRPr>
          </a:p>
          <a:p>
            <a:pPr algn="ctr"/>
            <a:r>
              <a:rPr lang="uk-UA" sz="2400" dirty="0">
                <a:solidFill>
                  <a:schemeClr val="bg1"/>
                </a:solidFill>
              </a:rPr>
              <a:t>КЕРУЮЧОГО СПРАВАМИ (СЕКРЕТАРЯ) </a:t>
            </a:r>
            <a:endParaRPr lang="ru-RU" sz="2400" dirty="0">
              <a:solidFill>
                <a:schemeClr val="bg1"/>
              </a:solidFill>
            </a:endParaRPr>
          </a:p>
          <a:p>
            <a:pPr algn="ctr"/>
            <a:r>
              <a:rPr lang="uk-UA" sz="2400" dirty="0">
                <a:solidFill>
                  <a:schemeClr val="bg1"/>
                </a:solidFill>
              </a:rPr>
              <a:t>ВИКОНАВЧОГО КОМІТЕТУ </a:t>
            </a:r>
            <a:endParaRPr lang="ru-RU" sz="2400" dirty="0">
              <a:solidFill>
                <a:schemeClr val="bg1"/>
              </a:solidFill>
            </a:endParaRPr>
          </a:p>
          <a:p>
            <a:pPr algn="ctr"/>
            <a:endParaRPr lang="ru-RU" dirty="0">
              <a:solidFill>
                <a:schemeClr val="bg1"/>
              </a:solidFill>
              <a:cs typeface="Times New Roman" pitchFamily="18" charset="0"/>
            </a:endParaRPr>
          </a:p>
        </p:txBody>
      </p:sp>
      <p:pic>
        <p:nvPicPr>
          <p:cNvPr id="4" name="Picture 2" descr="F:\ПРОЕКТИ 2023\звіт голови 2023\20b2d584-2439-48f5-9808-a08896ce89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1245" y="2038529"/>
            <a:ext cx="2936929" cy="4303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060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Діаграма 5">
            <a:extLst>
              <a:ext uri="{FF2B5EF4-FFF2-40B4-BE49-F238E27FC236}">
                <a16:creationId xmlns:a16="http://schemas.microsoft.com/office/drawing/2014/main" id="{70129E76-4BF8-4AA8-A521-4CCB23E42B22}"/>
              </a:ext>
            </a:extLst>
          </p:cNvPr>
          <p:cNvGraphicFramePr/>
          <p:nvPr>
            <p:extLst>
              <p:ext uri="{D42A27DB-BD31-4B8C-83A1-F6EECF244321}">
                <p14:modId xmlns:p14="http://schemas.microsoft.com/office/powerpoint/2010/main" val="1772642275"/>
              </p:ext>
            </p:extLst>
          </p:nvPr>
        </p:nvGraphicFramePr>
        <p:xfrm>
          <a:off x="990600" y="762000"/>
          <a:ext cx="7162800" cy="469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22731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460" y="2232"/>
            <a:ext cx="9601200" cy="68557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Схема 9">
            <a:extLst>
              <a:ext uri="{FF2B5EF4-FFF2-40B4-BE49-F238E27FC236}">
                <a16:creationId xmlns:a16="http://schemas.microsoft.com/office/drawing/2014/main" id="{B76B6210-2B12-47F9-A258-B9B143E2B42F}"/>
              </a:ext>
            </a:extLst>
          </p:cNvPr>
          <p:cNvGraphicFramePr/>
          <p:nvPr>
            <p:extLst>
              <p:ext uri="{D42A27DB-BD31-4B8C-83A1-F6EECF244321}">
                <p14:modId xmlns:p14="http://schemas.microsoft.com/office/powerpoint/2010/main" val="2303491729"/>
              </p:ext>
            </p:extLst>
          </p:nvPr>
        </p:nvGraphicFramePr>
        <p:xfrm>
          <a:off x="1524000" y="990600"/>
          <a:ext cx="70866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65594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21" y="0"/>
            <a:ext cx="9179421" cy="752761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01237" y="452378"/>
            <a:ext cx="8153400" cy="2126864"/>
          </a:xfrm>
          <a:prstGeom prst="rect">
            <a:avLst/>
          </a:prstGeom>
        </p:spPr>
        <p:txBody>
          <a:bodyPr wrap="square">
            <a:spAutoFit/>
          </a:bodyPr>
          <a:lstStyle/>
          <a:p>
            <a:pPr algn="just">
              <a:lnSpc>
                <a:spcPct val="150000"/>
              </a:lnSpc>
            </a:pPr>
            <a:r>
              <a:rPr lang="uk-UA" dirty="0">
                <a:solidFill>
                  <a:schemeClr val="bg1"/>
                </a:solidFill>
              </a:rPr>
              <a:t>Виконавчий комітет  </a:t>
            </a:r>
            <a:r>
              <a:rPr lang="uk-UA" dirty="0" err="1">
                <a:solidFill>
                  <a:schemeClr val="bg1"/>
                </a:solidFill>
              </a:rPr>
              <a:t>Белзької</a:t>
            </a:r>
            <a:r>
              <a:rPr lang="uk-UA" dirty="0">
                <a:solidFill>
                  <a:schemeClr val="bg1"/>
                </a:solidFill>
              </a:rPr>
              <a:t> міської ради  працює в системі електронного документообігу, що сприяє повній відмові від паперу та засвідчує </a:t>
            </a:r>
            <a:r>
              <a:rPr lang="uk-UA" dirty="0" err="1">
                <a:solidFill>
                  <a:schemeClr val="bg1"/>
                </a:solidFill>
              </a:rPr>
              <a:t>цифровізацію</a:t>
            </a:r>
            <a:r>
              <a:rPr lang="uk-UA" dirty="0">
                <a:solidFill>
                  <a:schemeClr val="bg1"/>
                </a:solidFill>
              </a:rPr>
              <a:t> внутрішніх процесів в громаді. А це і швидкість, і надійність, і пряма захищена комунікація з іншими органами виконавчої влади як регіональними, так і центральними.</a:t>
            </a:r>
            <a:endParaRPr lang="ru-RU" dirty="0">
              <a:solidFill>
                <a:schemeClr val="bg1"/>
              </a:solidFill>
            </a:endParaRPr>
          </a:p>
        </p:txBody>
      </p:sp>
      <p:pic>
        <p:nvPicPr>
          <p:cNvPr id="4098" name="Picture 2" descr="Megapolis.DocNet - системи електронного документообігу - CoreWin">
            <a:extLst>
              <a:ext uri="{FF2B5EF4-FFF2-40B4-BE49-F238E27FC236}">
                <a16:creationId xmlns:a16="http://schemas.microsoft.com/office/drawing/2014/main" id="{700EFE1A-2172-443E-9618-FFC74D00EF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6006" y="2938462"/>
            <a:ext cx="3233791" cy="80081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Електронний документообіг">
            <a:extLst>
              <a:ext uri="{FF2B5EF4-FFF2-40B4-BE49-F238E27FC236}">
                <a16:creationId xmlns:a16="http://schemas.microsoft.com/office/drawing/2014/main" id="{8C0E3154-0DD3-4402-8CD6-E540BE7CDCC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0975" y="2752805"/>
            <a:ext cx="6743662" cy="365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063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312"/>
            <a:ext cx="9179421" cy="68557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Діаграма 5">
            <a:extLst>
              <a:ext uri="{FF2B5EF4-FFF2-40B4-BE49-F238E27FC236}">
                <a16:creationId xmlns:a16="http://schemas.microsoft.com/office/drawing/2014/main" id="{B8E4F78D-7E0F-4FCF-BC37-4B8D3A1A6285}"/>
              </a:ext>
            </a:extLst>
          </p:cNvPr>
          <p:cNvGraphicFramePr/>
          <p:nvPr>
            <p:extLst>
              <p:ext uri="{D42A27DB-BD31-4B8C-83A1-F6EECF244321}">
                <p14:modId xmlns:p14="http://schemas.microsoft.com/office/powerpoint/2010/main" val="3996399227"/>
              </p:ext>
            </p:extLst>
          </p:nvPr>
        </p:nvGraphicFramePr>
        <p:xfrm>
          <a:off x="914400" y="381000"/>
          <a:ext cx="4495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кутник 6">
            <a:extLst>
              <a:ext uri="{FF2B5EF4-FFF2-40B4-BE49-F238E27FC236}">
                <a16:creationId xmlns:a16="http://schemas.microsoft.com/office/drawing/2014/main" id="{FD1A395D-0F8D-4235-971E-BF62D006400C}"/>
              </a:ext>
            </a:extLst>
          </p:cNvPr>
          <p:cNvSpPr/>
          <p:nvPr/>
        </p:nvSpPr>
        <p:spPr>
          <a:xfrm>
            <a:off x="6477000" y="838200"/>
            <a:ext cx="2133600"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Поштою -1731,     </a:t>
            </a:r>
          </a:p>
          <a:p>
            <a:pPr algn="ctr"/>
            <a:r>
              <a:rPr lang="uk-UA" dirty="0"/>
              <a:t>на особистому прийомі -32 </a:t>
            </a:r>
          </a:p>
        </p:txBody>
      </p:sp>
      <p:sp>
        <p:nvSpPr>
          <p:cNvPr id="8" name="Прямокутник 7">
            <a:extLst>
              <a:ext uri="{FF2B5EF4-FFF2-40B4-BE49-F238E27FC236}">
                <a16:creationId xmlns:a16="http://schemas.microsoft.com/office/drawing/2014/main" id="{17E1587F-6177-475E-A3F5-86BBBD4F64CA}"/>
              </a:ext>
            </a:extLst>
          </p:cNvPr>
          <p:cNvSpPr/>
          <p:nvPr/>
        </p:nvSpPr>
        <p:spPr>
          <a:xfrm>
            <a:off x="5410200" y="2895600"/>
            <a:ext cx="34290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000000"/>
                </a:solidFill>
                <a:latin typeface="ProbaPro"/>
                <a:ea typeface="Calibri" panose="020F0502020204030204" pitchFamily="34" charset="0"/>
                <a:cs typeface="Times New Roman" panose="02020603050405020304" pitchFamily="18" charset="0"/>
              </a:rPr>
              <a:t>П</a:t>
            </a:r>
            <a:r>
              <a:rPr lang="uk-UA" sz="1800" dirty="0">
                <a:solidFill>
                  <a:srgbClr val="000000"/>
                </a:solidFill>
                <a:effectLst/>
                <a:latin typeface="ProbaPro"/>
                <a:ea typeface="Calibri" panose="020F0502020204030204" pitchFamily="34" charset="0"/>
                <a:cs typeface="Times New Roman" panose="02020603050405020304" pitchFamily="18" charset="0"/>
              </a:rPr>
              <a:t>озитивно вирішено – 1726.</a:t>
            </a:r>
          </a:p>
          <a:p>
            <a:pPr algn="ctr"/>
            <a:endParaRPr lang="uk-UA" dirty="0">
              <a:solidFill>
                <a:srgbClr val="000000"/>
              </a:solidFill>
              <a:latin typeface="ProbaPro"/>
              <a:ea typeface="Calibri" panose="020F0502020204030204" pitchFamily="34" charset="0"/>
              <a:cs typeface="Times New Roman" panose="02020603050405020304" pitchFamily="18" charset="0"/>
            </a:endParaRPr>
          </a:p>
          <a:p>
            <a:pPr algn="ctr"/>
            <a:r>
              <a:rPr lang="uk-UA" sz="1800" dirty="0">
                <a:solidFill>
                  <a:srgbClr val="000000"/>
                </a:solidFill>
                <a:effectLst/>
                <a:latin typeface="ProbaPro"/>
                <a:ea typeface="Calibri" panose="020F0502020204030204" pitchFamily="34" charset="0"/>
                <a:cs typeface="Times New Roman" panose="02020603050405020304" pitchFamily="18" charset="0"/>
              </a:rPr>
              <a:t> </a:t>
            </a:r>
            <a:r>
              <a:rPr lang="uk-UA" dirty="0">
                <a:solidFill>
                  <a:srgbClr val="000000"/>
                </a:solidFill>
                <a:latin typeface="ProbaPro"/>
                <a:ea typeface="Calibri" panose="020F0502020204030204" pitchFamily="34" charset="0"/>
                <a:cs typeface="Times New Roman" panose="02020603050405020304" pitchFamily="18" charset="0"/>
              </a:rPr>
              <a:t>Н</a:t>
            </a:r>
            <a:r>
              <a:rPr lang="uk-UA" sz="1800" dirty="0">
                <a:solidFill>
                  <a:srgbClr val="000000"/>
                </a:solidFill>
                <a:effectLst/>
                <a:latin typeface="ProbaPro"/>
                <a:ea typeface="Calibri" panose="020F0502020204030204" pitchFamily="34" charset="0"/>
                <a:cs typeface="Times New Roman" panose="02020603050405020304" pitchFamily="18" charset="0"/>
              </a:rPr>
              <a:t>адано  роз’яснення – 17</a:t>
            </a:r>
          </a:p>
          <a:p>
            <a:pPr algn="ctr"/>
            <a:endParaRPr lang="uk-UA" dirty="0">
              <a:solidFill>
                <a:srgbClr val="000000"/>
              </a:solidFill>
              <a:latin typeface="ProbaPro"/>
              <a:ea typeface="Calibri" panose="020F0502020204030204" pitchFamily="34" charset="0"/>
              <a:cs typeface="Times New Roman" panose="02020603050405020304" pitchFamily="18" charset="0"/>
            </a:endParaRPr>
          </a:p>
          <a:p>
            <a:pPr algn="ctr"/>
            <a:r>
              <a:rPr lang="uk-UA" sz="1800" dirty="0">
                <a:solidFill>
                  <a:srgbClr val="000000"/>
                </a:solidFill>
                <a:effectLst/>
                <a:latin typeface="ProbaPro"/>
                <a:ea typeface="Calibri" panose="020F0502020204030204" pitchFamily="34" charset="0"/>
                <a:cs typeface="Times New Roman" panose="02020603050405020304" pitchFamily="18" charset="0"/>
              </a:rPr>
              <a:t> Відмовлено -10</a:t>
            </a:r>
            <a:endParaRPr lang="uk-UA" dirty="0"/>
          </a:p>
        </p:txBody>
      </p:sp>
    </p:spTree>
    <p:extLst>
      <p:ext uri="{BB962C8B-B14F-4D97-AF65-F5344CB8AC3E}">
        <p14:creationId xmlns:p14="http://schemas.microsoft.com/office/powerpoint/2010/main" val="1884463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1752600"/>
            <a:ext cx="14607442" cy="925163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Результати пошуку новин за запитом «Розпорядження міського голови» -  Радехівська міська територіальна громада">
            <a:extLst>
              <a:ext uri="{FF2B5EF4-FFF2-40B4-BE49-F238E27FC236}">
                <a16:creationId xmlns:a16="http://schemas.microsoft.com/office/drawing/2014/main" id="{DFCAACA6-009F-4393-BE44-B073D1C369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1412" y="-152400"/>
            <a:ext cx="4547212" cy="215941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Діаграма 6">
            <a:extLst>
              <a:ext uri="{FF2B5EF4-FFF2-40B4-BE49-F238E27FC236}">
                <a16:creationId xmlns:a16="http://schemas.microsoft.com/office/drawing/2014/main" id="{4EABF293-50BF-47F4-8BC4-C8DBAFC84A0A}"/>
              </a:ext>
            </a:extLst>
          </p:cNvPr>
          <p:cNvGraphicFramePr/>
          <p:nvPr>
            <p:extLst>
              <p:ext uri="{D42A27DB-BD31-4B8C-83A1-F6EECF244321}">
                <p14:modId xmlns:p14="http://schemas.microsoft.com/office/powerpoint/2010/main" val="56228581"/>
              </p:ext>
            </p:extLst>
          </p:nvPr>
        </p:nvGraphicFramePr>
        <p:xfrm>
          <a:off x="685800" y="0"/>
          <a:ext cx="7620000" cy="54864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88580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51490" y="1447800"/>
            <a:ext cx="7543800" cy="464871"/>
          </a:xfrm>
          <a:prstGeom prst="rect">
            <a:avLst/>
          </a:prstGeom>
        </p:spPr>
        <p:txBody>
          <a:bodyPr wrap="square">
            <a:spAutoFit/>
          </a:bodyPr>
          <a:lstStyle/>
          <a:p>
            <a:pPr>
              <a:lnSpc>
                <a:spcPct val="150000"/>
              </a:lnSpc>
            </a:pPr>
            <a:endParaRPr lang="ru-RU" dirty="0">
              <a:solidFill>
                <a:schemeClr val="bg1"/>
              </a:solidFill>
            </a:endParaRPr>
          </a:p>
        </p:txBody>
      </p:sp>
      <p:graphicFrame>
        <p:nvGraphicFramePr>
          <p:cNvPr id="7" name="Схема 6">
            <a:extLst>
              <a:ext uri="{FF2B5EF4-FFF2-40B4-BE49-F238E27FC236}">
                <a16:creationId xmlns:a16="http://schemas.microsoft.com/office/drawing/2014/main" id="{DABAAFFC-C2A5-4848-9BDB-509BF42A4AEE}"/>
              </a:ext>
            </a:extLst>
          </p:cNvPr>
          <p:cNvGraphicFramePr/>
          <p:nvPr>
            <p:extLst>
              <p:ext uri="{D42A27DB-BD31-4B8C-83A1-F6EECF244321}">
                <p14:modId xmlns:p14="http://schemas.microsoft.com/office/powerpoint/2010/main" val="831167649"/>
              </p:ext>
            </p:extLst>
          </p:nvPr>
        </p:nvGraphicFramePr>
        <p:xfrm>
          <a:off x="1524000" y="1397000"/>
          <a:ext cx="7391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962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21" y="-508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6B5A8AB-6F98-41B6-9802-56FBF8C856A8}"/>
              </a:ext>
            </a:extLst>
          </p:cNvPr>
          <p:cNvSpPr txBox="1"/>
          <p:nvPr/>
        </p:nvSpPr>
        <p:spPr>
          <a:xfrm>
            <a:off x="1" y="152400"/>
            <a:ext cx="9093199" cy="5390194"/>
          </a:xfrm>
          <a:prstGeom prst="rect">
            <a:avLst/>
          </a:prstGeom>
          <a:noFill/>
        </p:spPr>
        <p:txBody>
          <a:bodyPr wrap="square">
            <a:spAutoFit/>
          </a:bodyPr>
          <a:lstStyle/>
          <a:p>
            <a:pPr algn="ctr"/>
            <a:r>
              <a:rPr lang="uk-UA" b="1" dirty="0">
                <a:solidFill>
                  <a:srgbClr val="FF0000"/>
                </a:solidFill>
                <a:latin typeface="Times New Roman" panose="02020603050405020304" pitchFamily="18" charset="0"/>
                <a:ea typeface="Times New Roman" panose="02020603050405020304" pitchFamily="18" charset="0"/>
              </a:rPr>
              <a:t>Б</a:t>
            </a:r>
            <a:r>
              <a:rPr lang="uk-UA" sz="1800" b="1" dirty="0">
                <a:solidFill>
                  <a:srgbClr val="FF0000"/>
                </a:solidFill>
                <a:effectLst/>
                <a:latin typeface="Times New Roman" panose="02020603050405020304" pitchFamily="18" charset="0"/>
                <a:ea typeface="Times New Roman" panose="02020603050405020304" pitchFamily="18" charset="0"/>
              </a:rPr>
              <a:t>ухгалтерський облік та фінансування</a:t>
            </a:r>
          </a:p>
          <a:p>
            <a:endParaRPr lang="uk-UA" b="1" dirty="0">
              <a:solidFill>
                <a:schemeClr val="bg1"/>
              </a:solidFill>
              <a:latin typeface="Times New Roman" panose="02020603050405020304" pitchFamily="18" charset="0"/>
            </a:endParaRPr>
          </a:p>
          <a:p>
            <a:r>
              <a:rPr lang="uk-UA" b="1" dirty="0">
                <a:solidFill>
                  <a:srgbClr val="FF0000"/>
                </a:solidFill>
                <a:latin typeface="Times New Roman" panose="02020603050405020304" pitchFamily="18" charset="0"/>
              </a:rPr>
              <a:t>За 2023 рік - </a:t>
            </a:r>
          </a:p>
          <a:p>
            <a:r>
              <a:rPr lang="uk-UA" b="1" dirty="0">
                <a:solidFill>
                  <a:srgbClr val="FF0000"/>
                </a:solidFill>
                <a:latin typeface="Times New Roman" panose="02020603050405020304" pitchFamily="18" charset="0"/>
              </a:rPr>
              <a:t>касові видатки   </a:t>
            </a:r>
            <a:r>
              <a:rPr lang="uk-UA" b="1" dirty="0">
                <a:solidFill>
                  <a:schemeClr val="bg1"/>
                </a:solidFill>
                <a:latin typeface="Times New Roman" panose="02020603050405020304" pitchFamily="18" charset="0"/>
              </a:rPr>
              <a:t>в сумі      49  223,6 тис. грн. </a:t>
            </a:r>
          </a:p>
          <a:p>
            <a:r>
              <a:rPr lang="uk-UA" b="1" dirty="0">
                <a:solidFill>
                  <a:schemeClr val="bg1"/>
                </a:solidFill>
                <a:latin typeface="Times New Roman" panose="02020603050405020304" pitchFamily="18" charset="0"/>
              </a:rPr>
              <a:t>в т. ч. бюджет розвитку – 17  352,0 тис .грн.</a:t>
            </a:r>
          </a:p>
          <a:p>
            <a:endParaRPr lang="uk-UA" b="1" dirty="0">
              <a:solidFill>
                <a:schemeClr val="bg1"/>
              </a:solidFill>
              <a:latin typeface="Times New Roman" panose="02020603050405020304" pitchFamily="18" charset="0"/>
            </a:endParaRPr>
          </a:p>
          <a:p>
            <a:pPr lvl="0">
              <a:lnSpc>
                <a:spcPct val="115000"/>
              </a:lnSpc>
              <a:buFont typeface="Calibri" panose="020F0502020204030204" pitchFamily="34" charset="0"/>
              <a:buChar char="-"/>
            </a:pPr>
            <a:r>
              <a:rPr lang="uk-UA" b="1" dirty="0">
                <a:solidFill>
                  <a:schemeClr val="bg1"/>
                </a:solidFill>
                <a:latin typeface="Times New Roman" panose="02020603050405020304" pitchFamily="18" charset="0"/>
              </a:rPr>
              <a:t>По апарату управління – 14 407,8 тис. грн.; </a:t>
            </a:r>
          </a:p>
          <a:p>
            <a:pPr lvl="0">
              <a:lnSpc>
                <a:spcPct val="115000"/>
              </a:lnSpc>
            </a:pPr>
            <a:r>
              <a:rPr lang="uk-UA" b="1" dirty="0">
                <a:solidFill>
                  <a:schemeClr val="bg1"/>
                </a:solidFill>
                <a:latin typeface="Times New Roman" panose="02020603050405020304" pitchFamily="18" charset="0"/>
              </a:rPr>
              <a:t>	в </a:t>
            </a:r>
            <a:r>
              <a:rPr lang="uk-UA" b="1" dirty="0" err="1">
                <a:solidFill>
                  <a:schemeClr val="bg1"/>
                </a:solidFill>
                <a:latin typeface="Times New Roman" panose="02020603050405020304" pitchFamily="18" charset="0"/>
              </a:rPr>
              <a:t>т.ч</a:t>
            </a:r>
            <a:r>
              <a:rPr lang="uk-UA" b="1" dirty="0">
                <a:solidFill>
                  <a:schemeClr val="bg1"/>
                </a:solidFill>
                <a:latin typeface="Times New Roman" panose="02020603050405020304" pitchFamily="18" charset="0"/>
              </a:rPr>
              <a:t>. по захищених статтях видатків в сумі 13 152,8 тис. грн.;</a:t>
            </a:r>
          </a:p>
          <a:p>
            <a:pPr lvl="0">
              <a:lnSpc>
                <a:spcPct val="115000"/>
              </a:lnSpc>
              <a:buFont typeface="Calibri" panose="020F0502020204030204" pitchFamily="34" charset="0"/>
              <a:buChar char="-"/>
            </a:pPr>
            <a:endParaRPr lang="uk-UA" b="1" dirty="0">
              <a:solidFill>
                <a:schemeClr val="bg1"/>
              </a:solidFill>
              <a:latin typeface="Times New Roman" panose="02020603050405020304" pitchFamily="18" charset="0"/>
            </a:endParaRPr>
          </a:p>
          <a:p>
            <a:pPr lvl="0">
              <a:lnSpc>
                <a:spcPct val="115000"/>
              </a:lnSpc>
              <a:buFont typeface="Calibri" panose="020F0502020204030204" pitchFamily="34" charset="0"/>
              <a:buChar char="-"/>
            </a:pPr>
            <a:r>
              <a:rPr lang="uk-UA" b="1" dirty="0">
                <a:solidFill>
                  <a:schemeClr val="bg1"/>
                </a:solidFill>
                <a:latin typeface="Times New Roman" panose="02020603050405020304" pitchFamily="18" charset="0"/>
              </a:rPr>
              <a:t>По службі у справах дітей </a:t>
            </a:r>
            <a:r>
              <a:rPr lang="uk-UA" b="1" dirty="0" err="1">
                <a:solidFill>
                  <a:schemeClr val="bg1"/>
                </a:solidFill>
                <a:latin typeface="Times New Roman" panose="02020603050405020304" pitchFamily="18" charset="0"/>
              </a:rPr>
              <a:t>Белзької</a:t>
            </a:r>
            <a:r>
              <a:rPr lang="uk-UA" b="1" dirty="0">
                <a:solidFill>
                  <a:schemeClr val="bg1"/>
                </a:solidFill>
                <a:latin typeface="Times New Roman" panose="02020603050405020304" pitchFamily="18" charset="0"/>
              </a:rPr>
              <a:t> міської ради  979,1 тис. грн.. </a:t>
            </a:r>
          </a:p>
          <a:p>
            <a:pPr lvl="2">
              <a:lnSpc>
                <a:spcPct val="115000"/>
              </a:lnSpc>
              <a:buFont typeface="Calibri" panose="020F0502020204030204" pitchFamily="34" charset="0"/>
              <a:buChar char="-"/>
            </a:pPr>
            <a:r>
              <a:rPr lang="uk-UA" b="1" dirty="0">
                <a:solidFill>
                  <a:schemeClr val="bg1"/>
                </a:solidFill>
                <a:latin typeface="Times New Roman" panose="02020603050405020304" pitchFamily="18" charset="0"/>
              </a:rPr>
              <a:t>в </a:t>
            </a:r>
            <a:r>
              <a:rPr lang="uk-UA" b="1" dirty="0" err="1">
                <a:solidFill>
                  <a:schemeClr val="bg1"/>
                </a:solidFill>
                <a:latin typeface="Times New Roman" panose="02020603050405020304" pitchFamily="18" charset="0"/>
              </a:rPr>
              <a:t>т.ч</a:t>
            </a:r>
            <a:r>
              <a:rPr lang="uk-UA" b="1" dirty="0">
                <a:solidFill>
                  <a:schemeClr val="bg1"/>
                </a:solidFill>
                <a:latin typeface="Times New Roman" panose="02020603050405020304" pitchFamily="18" charset="0"/>
              </a:rPr>
              <a:t>. по захищених статтях - 941,7 тис. грн.</a:t>
            </a:r>
          </a:p>
          <a:p>
            <a:pPr lvl="2">
              <a:lnSpc>
                <a:spcPct val="115000"/>
              </a:lnSpc>
            </a:pPr>
            <a:endParaRPr lang="uk-UA" b="1" dirty="0">
              <a:solidFill>
                <a:schemeClr val="bg1"/>
              </a:solidFill>
              <a:latin typeface="Times New Roman" panose="02020603050405020304" pitchFamily="18" charset="0"/>
            </a:endParaRPr>
          </a:p>
          <a:p>
            <a:pPr lvl="0">
              <a:lnSpc>
                <a:spcPct val="115000"/>
              </a:lnSpc>
              <a:spcAft>
                <a:spcPts val="1000"/>
              </a:spcAft>
              <a:buFont typeface="Calibri" panose="020F0502020204030204" pitchFamily="34" charset="0"/>
              <a:buChar char="-"/>
            </a:pPr>
            <a:r>
              <a:rPr lang="uk-UA" b="1" dirty="0">
                <a:solidFill>
                  <a:schemeClr val="bg1"/>
                </a:solidFill>
                <a:latin typeface="Times New Roman" panose="02020603050405020304" pitchFamily="18" charset="0"/>
              </a:rPr>
              <a:t>По місцевій пожежній охороні  </a:t>
            </a:r>
            <a:r>
              <a:rPr lang="uk-UA" b="1" dirty="0" err="1">
                <a:solidFill>
                  <a:schemeClr val="bg1"/>
                </a:solidFill>
                <a:latin typeface="Times New Roman" panose="02020603050405020304" pitchFamily="18" charset="0"/>
              </a:rPr>
              <a:t>Белзької</a:t>
            </a:r>
            <a:r>
              <a:rPr lang="uk-UA" b="1" dirty="0">
                <a:solidFill>
                  <a:schemeClr val="bg1"/>
                </a:solidFill>
                <a:latin typeface="Times New Roman" panose="02020603050405020304" pitchFamily="18" charset="0"/>
              </a:rPr>
              <a:t> міської ради – 2978,0 тис. грн . </a:t>
            </a:r>
          </a:p>
          <a:p>
            <a:pPr lvl="0">
              <a:lnSpc>
                <a:spcPct val="115000"/>
              </a:lnSpc>
              <a:spcAft>
                <a:spcPts val="1000"/>
              </a:spcAft>
            </a:pPr>
            <a:r>
              <a:rPr lang="uk-UA" b="1" dirty="0">
                <a:solidFill>
                  <a:schemeClr val="bg1"/>
                </a:solidFill>
                <a:latin typeface="Times New Roman" panose="02020603050405020304" pitchFamily="18" charset="0"/>
              </a:rPr>
              <a:t>	в т. ч по захищених статтях 2 673,6 тис. грн.;</a:t>
            </a:r>
          </a:p>
          <a:p>
            <a:r>
              <a:rPr lang="uk-UA" b="1" dirty="0">
                <a:solidFill>
                  <a:schemeClr val="bg1"/>
                </a:solidFill>
                <a:latin typeface="Times New Roman" panose="02020603050405020304" pitchFamily="18" charset="0"/>
              </a:rPr>
              <a:t>По КУ Центру надання соціальних послуг </a:t>
            </a:r>
            <a:r>
              <a:rPr lang="uk-UA" b="1" dirty="0" err="1">
                <a:solidFill>
                  <a:schemeClr val="bg1"/>
                </a:solidFill>
                <a:latin typeface="Times New Roman" panose="02020603050405020304" pitchFamily="18" charset="0"/>
              </a:rPr>
              <a:t>Белзької</a:t>
            </a:r>
            <a:r>
              <a:rPr lang="uk-UA" b="1" dirty="0">
                <a:solidFill>
                  <a:schemeClr val="bg1"/>
                </a:solidFill>
                <a:latin typeface="Times New Roman" panose="02020603050405020304" pitchFamily="18" charset="0"/>
              </a:rPr>
              <a:t> міської ради - 3038,5 тис. грн. </a:t>
            </a:r>
          </a:p>
          <a:p>
            <a:r>
              <a:rPr lang="uk-UA" b="1" dirty="0">
                <a:solidFill>
                  <a:schemeClr val="bg1"/>
                </a:solidFill>
                <a:latin typeface="Times New Roman" panose="02020603050405020304" pitchFamily="18" charset="0"/>
              </a:rPr>
              <a:t>	в </a:t>
            </a:r>
            <a:r>
              <a:rPr lang="uk-UA" b="1" dirty="0" err="1">
                <a:solidFill>
                  <a:schemeClr val="bg1"/>
                </a:solidFill>
                <a:latin typeface="Times New Roman" panose="02020603050405020304" pitchFamily="18" charset="0"/>
              </a:rPr>
              <a:t>т.ч</a:t>
            </a:r>
            <a:r>
              <a:rPr lang="uk-UA" b="1" dirty="0">
                <a:solidFill>
                  <a:schemeClr val="bg1"/>
                </a:solidFill>
                <a:latin typeface="Times New Roman" panose="02020603050405020304" pitchFamily="18" charset="0"/>
              </a:rPr>
              <a:t>. по захищених 2 990,7 тис. грн. </a:t>
            </a:r>
          </a:p>
          <a:p>
            <a:endParaRPr lang="uk-UA" dirty="0">
              <a:solidFill>
                <a:schemeClr val="bg1"/>
              </a:solidFill>
            </a:endParaRPr>
          </a:p>
        </p:txBody>
      </p:sp>
      <p:pic>
        <p:nvPicPr>
          <p:cNvPr id="6146" name="Picture 2" descr="37 цікавих фактів про гроші ᐈ faktypro.com.ua">
            <a:extLst>
              <a:ext uri="{FF2B5EF4-FFF2-40B4-BE49-F238E27FC236}">
                <a16:creationId xmlns:a16="http://schemas.microsoft.com/office/drawing/2014/main" id="{464821D5-00DC-4835-947F-12F4E2271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977357"/>
            <a:ext cx="2836379" cy="188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52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76200"/>
            <a:ext cx="9179421" cy="80866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D5EDFE7-53E0-46A6-8498-B3689A69A495}"/>
              </a:ext>
            </a:extLst>
          </p:cNvPr>
          <p:cNvSpPr txBox="1"/>
          <p:nvPr/>
        </p:nvSpPr>
        <p:spPr>
          <a:xfrm>
            <a:off x="838200" y="228601"/>
            <a:ext cx="7543800" cy="3881384"/>
          </a:xfrm>
          <a:prstGeom prst="rect">
            <a:avLst/>
          </a:prstGeom>
          <a:noFill/>
        </p:spPr>
        <p:txBody>
          <a:bodyPr wrap="square">
            <a:spAutoFit/>
          </a:bodyPr>
          <a:lstStyle/>
          <a:p>
            <a:pPr marL="342900" lvl="0" indent="-342900">
              <a:lnSpc>
                <a:spcPct val="115000"/>
              </a:lnSpc>
              <a:buFont typeface="Calibri" panose="020F0502020204030204" pitchFamily="34" charset="0"/>
              <a:buChar char="-"/>
            </a:pP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підтримки та розвитку установ охорони здоров</a:t>
            </a:r>
            <a:r>
              <a:rPr lang="uk-UA" sz="2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я ВП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Белзька</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районна лікарня  КНП «Сокальська РЛ» на 2023 рік  </a:t>
            </a:r>
          </a:p>
          <a:p>
            <a:pPr lvl="0">
              <a:lnSpc>
                <a:spcPct val="115000"/>
              </a:lnSpc>
            </a:pPr>
            <a:endParaRPr lang="uk-UA"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lvl="0">
              <a:lnSpc>
                <a:spcPct val="115000"/>
              </a:lnSpc>
            </a:pPr>
            <a:r>
              <a:rPr lang="uk-UA" sz="18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оплачено</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за  енергоносії в сумі </a:t>
            </a:r>
            <a:r>
              <a:rPr lang="uk-UA" sz="18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2 902,7 тис. грн</a:t>
            </a:r>
            <a:r>
              <a:rPr lang="uk-UA"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lvl="0">
              <a:lnSpc>
                <a:spcPct val="115000"/>
              </a:lnSpc>
            </a:pP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uk-UA" sz="14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Calibri" panose="020F0502020204030204" pitchFamily="34" charset="0"/>
              <a:buChar char="-"/>
            </a:pPr>
            <a:r>
              <a:rPr lang="uk-UA" sz="2000" dirty="0">
                <a:solidFill>
                  <a:schemeClr val="bg1"/>
                </a:solidFill>
                <a:latin typeface="Times New Roman" panose="02020603050405020304" pitchFamily="18" charset="0"/>
                <a:cs typeface="Times New Roman" panose="02020603050405020304" pitchFamily="18" charset="0"/>
              </a:rPr>
              <a:t>по Програмі забезпечення медикаментами та виробами медичного призначення пільгової категорії населення </a:t>
            </a:r>
            <a:r>
              <a:rPr lang="uk-UA" sz="2000" dirty="0" err="1">
                <a:solidFill>
                  <a:schemeClr val="bg1"/>
                </a:solidFill>
                <a:latin typeface="Times New Roman" panose="02020603050405020304" pitchFamily="18" charset="0"/>
                <a:cs typeface="Times New Roman" panose="02020603050405020304" pitchFamily="18" charset="0"/>
              </a:rPr>
              <a:t>Белзької</a:t>
            </a:r>
            <a:r>
              <a:rPr lang="uk-UA" sz="2000" dirty="0">
                <a:solidFill>
                  <a:schemeClr val="bg1"/>
                </a:solidFill>
                <a:latin typeface="Times New Roman" panose="02020603050405020304" pitchFamily="18" charset="0"/>
                <a:cs typeface="Times New Roman" panose="02020603050405020304" pitchFamily="18" charset="0"/>
              </a:rPr>
              <a:t> міської територіальної громади на 2023 рік» </a:t>
            </a:r>
          </a:p>
          <a:p>
            <a:pPr marL="342900" lvl="0" indent="-342900">
              <a:lnSpc>
                <a:spcPct val="115000"/>
              </a:lnSpc>
              <a:spcAft>
                <a:spcPts val="1000"/>
              </a:spcAft>
              <a:buFont typeface="Calibri" panose="020F0502020204030204" pitchFamily="34" charset="0"/>
              <a:buChar char="-"/>
            </a:pPr>
            <a:r>
              <a:rPr lang="uk-UA"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Оплачено</a:t>
            </a:r>
            <a:r>
              <a:rPr lang="uk-UA"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434,5 тис. грн.   </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(відшкодування медикаментів учасникам </a:t>
            </a:r>
            <a:r>
              <a:rPr lang="uk-UA" sz="18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АТО,членів</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сімей загиблих та відшкодування вартості медикаментів за пільговими рецептами в </a:t>
            </a:r>
            <a:r>
              <a:rPr lang="uk-UA" sz="18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т.ч</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орфанні</a:t>
            </a:r>
            <a:r>
              <a:rPr lang="uk-UA" sz="1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14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7170" name="Picture 2" descr="Доступні ліки – як перевірити, які препарати є безкоштовними - ZN.ua">
            <a:extLst>
              <a:ext uri="{FF2B5EF4-FFF2-40B4-BE49-F238E27FC236}">
                <a16:creationId xmlns:a16="http://schemas.microsoft.com/office/drawing/2014/main" id="{9AC18BEC-1A18-4604-84D5-116478D9E9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109985"/>
            <a:ext cx="2715904" cy="1723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084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3400" y="0"/>
            <a:ext cx="8153400" cy="8298810"/>
          </a:xfrm>
          <a:prstGeom prst="rect">
            <a:avLst/>
          </a:prstGeom>
        </p:spPr>
        <p:txBody>
          <a:bodyPr wrap="square">
            <a:spAutoFit/>
          </a:bodyPr>
          <a:lstStyle/>
          <a:p>
            <a:pPr marL="342900" lvl="0" indent="-342900">
              <a:lnSpc>
                <a:spcPct val="115000"/>
              </a:lnSpc>
              <a:buFont typeface="Calibri" panose="020F0502020204030204" pitchFamily="34" charset="0"/>
              <a:buChar char="-"/>
            </a:pPr>
            <a:endPar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buFont typeface="Calibri" panose="020F0502020204030204" pitchFamily="34" charset="0"/>
              <a:buChar char="-"/>
            </a:pP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соціального захисту  окремих категорій населення </a:t>
            </a:r>
            <a:r>
              <a:rPr lang="uk-UA" sz="24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Белзької</a:t>
            </a: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міської територіальної громади на 2023 р проведено касові видатки на суму </a:t>
            </a:r>
            <a:r>
              <a:rPr lang="uk-UA"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720,5 тис. грн</a:t>
            </a: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lvl="0">
              <a:lnSpc>
                <a:spcPct val="115000"/>
              </a:lnSpc>
            </a:pPr>
            <a:endParaRPr lang="uk-UA" sz="24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Calibri" panose="020F0502020204030204" pitchFamily="34" charset="0"/>
              <a:buChar char="-"/>
            </a:pP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компенсації пільгових перевезень окремих категорій громадян  в автомобільному транспорті  </a:t>
            </a:r>
            <a:r>
              <a:rPr lang="uk-UA" sz="24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Белзької</a:t>
            </a: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міської територіальної громади на 2023 рік проведені касові видатки на суму </a:t>
            </a:r>
            <a:r>
              <a:rPr lang="uk-UA"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350,0 тис. грн. </a:t>
            </a:r>
          </a:p>
          <a:p>
            <a:pPr lvl="0">
              <a:lnSpc>
                <a:spcPct val="115000"/>
              </a:lnSpc>
              <a:spcAft>
                <a:spcPts val="1000"/>
              </a:spcAft>
            </a:pP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ТзДВ</a:t>
            </a:r>
            <a:r>
              <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«Червоноградське» Автотранспортне АТП 14628 ТзОВ «Авто-лайн» ;</a:t>
            </a:r>
          </a:p>
          <a:p>
            <a:pPr lvl="0">
              <a:lnSpc>
                <a:spcPct val="115000"/>
              </a:lnSpc>
              <a:spcAft>
                <a:spcPts val="1000"/>
              </a:spcAft>
            </a:pPr>
            <a:endParaRPr lang="uk-UA"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lvl="0">
              <a:lnSpc>
                <a:spcPct val="115000"/>
              </a:lnSpc>
              <a:spcAft>
                <a:spcPts val="1000"/>
              </a:spcAft>
            </a:pPr>
            <a:endParaRPr lang="uk-UA" sz="24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lvl="0">
              <a:lnSpc>
                <a:spcPct val="115000"/>
              </a:lnSpc>
              <a:spcAft>
                <a:spcPts val="1000"/>
              </a:spcAft>
            </a:pPr>
            <a:endParaRPr lang="uk-UA" sz="24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endParaRPr lang="ru-RU" dirty="0">
              <a:solidFill>
                <a:schemeClr val="bg1"/>
              </a:solidFill>
              <a:effectLst/>
            </a:endParaRPr>
          </a:p>
          <a:p>
            <a:pPr algn="just">
              <a:lnSpc>
                <a:spcPct val="150000"/>
              </a:lnSpc>
            </a:pPr>
            <a:endParaRPr lang="ru-RU" dirty="0">
              <a:solidFill>
                <a:schemeClr val="bg1"/>
              </a:solidFill>
            </a:endParaRPr>
          </a:p>
          <a:p>
            <a:pPr algn="just">
              <a:lnSpc>
                <a:spcPct val="150000"/>
              </a:lnSpc>
            </a:pPr>
            <a:endParaRPr lang="ru-RU" dirty="0">
              <a:solidFill>
                <a:schemeClr val="bg1"/>
              </a:solidFill>
              <a:effectLst/>
            </a:endParaRPr>
          </a:p>
          <a:p>
            <a:pPr algn="just">
              <a:lnSpc>
                <a:spcPct val="150000"/>
              </a:lnSpc>
            </a:pPr>
            <a:endParaRPr lang="ru-RU" dirty="0">
              <a:solidFill>
                <a:schemeClr val="bg1"/>
              </a:solidFill>
              <a:effectLst/>
            </a:endParaRPr>
          </a:p>
        </p:txBody>
      </p:sp>
      <p:pic>
        <p:nvPicPr>
          <p:cNvPr id="8196" name="Picture 4" descr="Управління праці та соцзахисту Уманської міської ради | Uman">
            <a:extLst>
              <a:ext uri="{FF2B5EF4-FFF2-40B4-BE49-F238E27FC236}">
                <a16:creationId xmlns:a16="http://schemas.microsoft.com/office/drawing/2014/main" id="{8A0E3FA7-2713-4C4C-87D1-F9D393AE1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4470248"/>
            <a:ext cx="2362200" cy="161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1387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200" y="1"/>
            <a:ext cx="8839200" cy="5115055"/>
          </a:xfrm>
          <a:prstGeom prst="rect">
            <a:avLst/>
          </a:prstGeom>
        </p:spPr>
        <p:txBody>
          <a:bodyPr wrap="square">
            <a:spAutoFit/>
          </a:bodyPr>
          <a:lstStyle/>
          <a:p>
            <a:pPr marL="342900" lvl="0" indent="-342900">
              <a:lnSpc>
                <a:spcPct val="115000"/>
              </a:lnSpc>
              <a:buFont typeface="Calibri" panose="020F0502020204030204" pitchFamily="34" charset="0"/>
              <a:buChar char="-"/>
            </a:pP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житлово-комунального господарства та благоустрою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міської територіальної громади  на 2023 рік   проведені касові видатки в сумі </a:t>
            </a:r>
            <a:r>
              <a:rPr lang="uk-UA" sz="2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3 827,3  тис. грн.;</a:t>
            </a:r>
            <a:endParaRPr lang="uk-UA" sz="2000" b="1"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Calibri" panose="020F0502020204030204" pitchFamily="34" charset="0"/>
              <a:buChar char="-"/>
            </a:pP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забезпечення діяльності з водопостачання «КП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Белзкомунсервіс</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на 2023 рік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рік</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проведені касові видатки в сумі </a:t>
            </a:r>
            <a:r>
              <a:rPr lang="uk-UA" sz="2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250,0  </a:t>
            </a:r>
            <a:r>
              <a:rPr lang="uk-UA" sz="20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тис.грн</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342900" indent="-342900">
              <a:lnSpc>
                <a:spcPct val="115000"/>
              </a:lnSpc>
              <a:spcAft>
                <a:spcPts val="1000"/>
              </a:spcAft>
              <a:buFont typeface="Calibri" panose="020F0502020204030204" pitchFamily="34" charset="0"/>
              <a:buChar char="-"/>
            </a:pPr>
            <a:r>
              <a:rPr lang="uk-UA" sz="2000" dirty="0">
                <a:solidFill>
                  <a:schemeClr val="bg1"/>
                </a:solidFill>
                <a:latin typeface="Times New Roman" panose="02020603050405020304" pitchFamily="18" charset="0"/>
                <a:cs typeface="Times New Roman" panose="02020603050405020304" pitchFamily="18" charset="0"/>
              </a:rPr>
              <a:t>по Програмі Питна вода  на території </a:t>
            </a:r>
            <a:r>
              <a:rPr lang="uk-UA" sz="2000" dirty="0" err="1">
                <a:solidFill>
                  <a:schemeClr val="bg1"/>
                </a:solidFill>
                <a:latin typeface="Times New Roman" panose="02020603050405020304" pitchFamily="18" charset="0"/>
                <a:cs typeface="Times New Roman" panose="02020603050405020304" pitchFamily="18" charset="0"/>
              </a:rPr>
              <a:t>Белзької</a:t>
            </a:r>
            <a:r>
              <a:rPr lang="uk-UA" sz="2000" dirty="0">
                <a:solidFill>
                  <a:schemeClr val="bg1"/>
                </a:solidFill>
                <a:latin typeface="Times New Roman" panose="02020603050405020304" pitchFamily="18" charset="0"/>
                <a:cs typeface="Times New Roman" panose="02020603050405020304" pitchFamily="18" charset="0"/>
              </a:rPr>
              <a:t> міської територіальної громади на 2023 рік проведені касові видатки в сумі </a:t>
            </a:r>
            <a:r>
              <a:rPr lang="uk-UA" sz="2000" b="1" dirty="0">
                <a:solidFill>
                  <a:srgbClr val="FF0000"/>
                </a:solidFill>
                <a:latin typeface="Times New Roman" panose="02020603050405020304" pitchFamily="18" charset="0"/>
                <a:cs typeface="Times New Roman" panose="02020603050405020304" pitchFamily="18" charset="0"/>
              </a:rPr>
              <a:t>1210,6 тис. грн.;  </a:t>
            </a:r>
          </a:p>
          <a:p>
            <a:pPr marL="342900" indent="-342900">
              <a:lnSpc>
                <a:spcPct val="115000"/>
              </a:lnSpc>
              <a:spcAft>
                <a:spcPts val="1000"/>
              </a:spcAft>
              <a:buFont typeface="Calibri" panose="020F0502020204030204" pitchFamily="34" charset="0"/>
              <a:buChar char="-"/>
            </a:pPr>
            <a:r>
              <a:rPr lang="uk-UA" sz="2000" dirty="0">
                <a:solidFill>
                  <a:schemeClr val="bg1"/>
                </a:solidFill>
                <a:latin typeface="Times New Roman" panose="02020603050405020304" pitchFamily="18" charset="0"/>
                <a:cs typeface="Times New Roman" panose="02020603050405020304" pitchFamily="18" charset="0"/>
              </a:rPr>
              <a:t>по Програмі поповнення статутного капіталу Комунального підприємства </a:t>
            </a:r>
            <a:r>
              <a:rPr lang="uk-UA" sz="2000" dirty="0" err="1">
                <a:solidFill>
                  <a:schemeClr val="bg1"/>
                </a:solidFill>
                <a:latin typeface="Times New Roman" panose="02020603050405020304" pitchFamily="18" charset="0"/>
                <a:cs typeface="Times New Roman" panose="02020603050405020304" pitchFamily="18" charset="0"/>
              </a:rPr>
              <a:t>Белзької</a:t>
            </a:r>
            <a:r>
              <a:rPr lang="uk-UA" sz="2000" dirty="0">
                <a:solidFill>
                  <a:schemeClr val="bg1"/>
                </a:solidFill>
                <a:latin typeface="Times New Roman" panose="02020603050405020304" pitchFamily="18" charset="0"/>
                <a:cs typeface="Times New Roman" panose="02020603050405020304" pitchFamily="18" charset="0"/>
              </a:rPr>
              <a:t> міської ради Львівської області «</a:t>
            </a:r>
            <a:r>
              <a:rPr lang="uk-UA" sz="2000" dirty="0" err="1">
                <a:solidFill>
                  <a:schemeClr val="bg1"/>
                </a:solidFill>
                <a:latin typeface="Times New Roman" panose="02020603050405020304" pitchFamily="18" charset="0"/>
                <a:cs typeface="Times New Roman" panose="02020603050405020304" pitchFamily="18" charset="0"/>
              </a:rPr>
              <a:t>Белзкомунсервіс</a:t>
            </a:r>
            <a:r>
              <a:rPr lang="uk-UA" sz="2000" dirty="0">
                <a:solidFill>
                  <a:schemeClr val="bg1"/>
                </a:solidFill>
                <a:latin typeface="Times New Roman" panose="02020603050405020304" pitchFamily="18" charset="0"/>
                <a:cs typeface="Times New Roman" panose="02020603050405020304" pitchFamily="18" charset="0"/>
              </a:rPr>
              <a:t>» на 2023 рік проведені касові видатки  в сумі             </a:t>
            </a:r>
            <a:r>
              <a:rPr lang="uk-UA" sz="2000" b="1" dirty="0">
                <a:solidFill>
                  <a:srgbClr val="FF0000"/>
                </a:solidFill>
                <a:latin typeface="Times New Roman" panose="02020603050405020304" pitchFamily="18" charset="0"/>
                <a:cs typeface="Times New Roman" panose="02020603050405020304" pitchFamily="18" charset="0"/>
              </a:rPr>
              <a:t>4 551,4тис.  грн. </a:t>
            </a:r>
            <a:r>
              <a:rPr lang="uk-UA" sz="2000" dirty="0">
                <a:solidFill>
                  <a:schemeClr val="bg1"/>
                </a:solidFill>
                <a:latin typeface="Times New Roman" panose="02020603050405020304" pitchFamily="18" charset="0"/>
                <a:cs typeface="Times New Roman" panose="02020603050405020304" pitchFamily="18" charset="0"/>
              </a:rPr>
              <a:t>(придбання  автогрейдера)</a:t>
            </a:r>
          </a:p>
          <a:p>
            <a:pPr marL="342900" lvl="0" indent="-342900">
              <a:lnSpc>
                <a:spcPct val="115000"/>
              </a:lnSpc>
              <a:spcAft>
                <a:spcPts val="1000"/>
              </a:spcAft>
              <a:buFont typeface="Calibri" panose="020F0502020204030204" pitchFamily="34" charset="0"/>
              <a:buChar char="-"/>
            </a:pPr>
            <a:endParaRPr lang="uk-UA" sz="2400" dirty="0">
              <a:solidFill>
                <a:schemeClr val="bg1"/>
              </a:solidFill>
              <a:latin typeface="Times New Roman" panose="02020603050405020304" pitchFamily="18" charset="0"/>
              <a:cs typeface="Times New Roman" panose="02020603050405020304" pitchFamily="18" charset="0"/>
            </a:endParaRPr>
          </a:p>
        </p:txBody>
      </p:sp>
      <p:pic>
        <p:nvPicPr>
          <p:cNvPr id="9218" name="Picture 2" descr="Белзька міська рада придбала новий грейдер - Голос ...">
            <a:extLst>
              <a:ext uri="{FF2B5EF4-FFF2-40B4-BE49-F238E27FC236}">
                <a16:creationId xmlns:a16="http://schemas.microsoft.com/office/drawing/2014/main" id="{F9EF373C-B5CE-42F9-AFF4-AFFC350BE1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4114038"/>
            <a:ext cx="5953760" cy="2679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136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9" y="4291"/>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3669" y="1600200"/>
            <a:ext cx="7696200" cy="4247317"/>
          </a:xfrm>
          <a:prstGeom prst="rect">
            <a:avLst/>
          </a:prstGeom>
        </p:spPr>
        <p:txBody>
          <a:bodyPr wrap="square">
            <a:spAutoFit/>
          </a:bodyPr>
          <a:lstStyle/>
          <a:p>
            <a:pPr algn="ctr">
              <a:lnSpc>
                <a:spcPct val="150000"/>
              </a:lnSpc>
            </a:pPr>
            <a:r>
              <a:rPr lang="uk-UA" dirty="0">
                <a:solidFill>
                  <a:schemeClr val="bg1"/>
                </a:solidFill>
              </a:rPr>
              <a:t>Згідно розподілу повноважень </a:t>
            </a:r>
            <a:r>
              <a:rPr lang="uk-UA" dirty="0" err="1">
                <a:solidFill>
                  <a:schemeClr val="bg1"/>
                </a:solidFill>
              </a:rPr>
              <a:t>здiйснюю</a:t>
            </a:r>
            <a:r>
              <a:rPr lang="uk-UA" dirty="0">
                <a:solidFill>
                  <a:schemeClr val="bg1"/>
                </a:solidFill>
              </a:rPr>
              <a:t> </a:t>
            </a:r>
            <a:r>
              <a:rPr lang="uk-UA" dirty="0" err="1">
                <a:solidFill>
                  <a:schemeClr val="bg1"/>
                </a:solidFill>
              </a:rPr>
              <a:t>керiвництво</a:t>
            </a:r>
            <a:r>
              <a:rPr lang="uk-UA" dirty="0">
                <a:solidFill>
                  <a:schemeClr val="bg1"/>
                </a:solidFill>
              </a:rPr>
              <a:t>:</a:t>
            </a:r>
          </a:p>
          <a:p>
            <a:pPr algn="just">
              <a:lnSpc>
                <a:spcPct val="150000"/>
              </a:lnSpc>
            </a:pPr>
            <a:endParaRPr lang="ru-RU" dirty="0">
              <a:solidFill>
                <a:schemeClr val="bg1"/>
              </a:solidFill>
            </a:endParaRPr>
          </a:p>
          <a:p>
            <a:pPr marL="285750" indent="-285750" algn="just">
              <a:lnSpc>
                <a:spcPct val="150000"/>
              </a:lnSpc>
              <a:buFontTx/>
              <a:buChar char="-"/>
            </a:pPr>
            <a:r>
              <a:rPr lang="uk-UA" dirty="0">
                <a:solidFill>
                  <a:schemeClr val="bg1"/>
                </a:solidFill>
              </a:rPr>
              <a:t>відділом житлово-комунального господарства, капітального будівництва та інвестицій;</a:t>
            </a:r>
          </a:p>
          <a:p>
            <a:pPr marL="285750" indent="-285750" algn="just">
              <a:lnSpc>
                <a:spcPct val="150000"/>
              </a:lnSpc>
              <a:buFontTx/>
              <a:buChar char="-"/>
            </a:pPr>
            <a:endParaRPr lang="ru-RU" dirty="0">
              <a:solidFill>
                <a:schemeClr val="bg1"/>
              </a:solidFill>
            </a:endParaRPr>
          </a:p>
          <a:p>
            <a:pPr marL="285750" indent="-285750" algn="just">
              <a:lnSpc>
                <a:spcPct val="150000"/>
              </a:lnSpc>
              <a:buFontTx/>
              <a:buChar char="-"/>
            </a:pPr>
            <a:r>
              <a:rPr lang="uk-UA" dirty="0">
                <a:solidFill>
                  <a:schemeClr val="bg1"/>
                </a:solidFill>
              </a:rPr>
              <a:t>відділом забезпечення роботи ради;</a:t>
            </a:r>
          </a:p>
          <a:p>
            <a:pPr marL="285750" indent="-285750" algn="just">
              <a:lnSpc>
                <a:spcPct val="150000"/>
              </a:lnSpc>
              <a:buFontTx/>
              <a:buChar char="-"/>
            </a:pPr>
            <a:endParaRPr lang="ru-RU" dirty="0">
              <a:solidFill>
                <a:schemeClr val="bg1"/>
              </a:solidFill>
            </a:endParaRPr>
          </a:p>
          <a:p>
            <a:pPr algn="just">
              <a:lnSpc>
                <a:spcPct val="150000"/>
              </a:lnSpc>
            </a:pPr>
            <a:r>
              <a:rPr lang="uk-UA" dirty="0">
                <a:solidFill>
                  <a:schemeClr val="bg1"/>
                </a:solidFill>
              </a:rPr>
              <a:t>-   </a:t>
            </a:r>
            <a:r>
              <a:rPr lang="uk-UA" dirty="0" err="1">
                <a:solidFill>
                  <a:schemeClr val="bg1"/>
                </a:solidFill>
              </a:rPr>
              <a:t>вiддiлом</a:t>
            </a:r>
            <a:r>
              <a:rPr lang="uk-UA" dirty="0">
                <a:solidFill>
                  <a:schemeClr val="bg1"/>
                </a:solidFill>
              </a:rPr>
              <a:t> «Центр надання адміністративних послуг» ;</a:t>
            </a:r>
          </a:p>
          <a:p>
            <a:pPr marL="285750" indent="-285750" algn="just">
              <a:lnSpc>
                <a:spcPct val="150000"/>
              </a:lnSpc>
              <a:buFontTx/>
              <a:buChar char="-"/>
            </a:pPr>
            <a:endParaRPr lang="ru-RU" dirty="0">
              <a:solidFill>
                <a:schemeClr val="bg1"/>
              </a:solidFill>
            </a:endParaRPr>
          </a:p>
          <a:p>
            <a:pPr algn="just">
              <a:lnSpc>
                <a:spcPct val="150000"/>
              </a:lnSpc>
            </a:pPr>
            <a:r>
              <a:rPr lang="uk-UA" dirty="0">
                <a:solidFill>
                  <a:schemeClr val="bg1"/>
                </a:solidFill>
              </a:rPr>
              <a:t>-    </a:t>
            </a:r>
            <a:r>
              <a:rPr lang="uk-UA" dirty="0" err="1">
                <a:solidFill>
                  <a:schemeClr val="bg1"/>
                </a:solidFill>
              </a:rPr>
              <a:t>архiвним</a:t>
            </a:r>
            <a:r>
              <a:rPr lang="uk-UA" dirty="0">
                <a:solidFill>
                  <a:schemeClr val="bg1"/>
                </a:solidFill>
              </a:rPr>
              <a:t> </a:t>
            </a:r>
            <a:r>
              <a:rPr lang="uk-UA" dirty="0" err="1">
                <a:solidFill>
                  <a:schemeClr val="bg1"/>
                </a:solidFill>
              </a:rPr>
              <a:t>вiддiлом</a:t>
            </a:r>
            <a:r>
              <a:rPr lang="uk-UA" dirty="0">
                <a:solidFill>
                  <a:schemeClr val="bg1"/>
                </a:solidFill>
              </a:rPr>
              <a:t>.</a:t>
            </a:r>
            <a:endParaRPr lang="ru-RU" dirty="0">
              <a:solidFill>
                <a:schemeClr val="bg1"/>
              </a:solidFill>
            </a:endParaRPr>
          </a:p>
        </p:txBody>
      </p:sp>
    </p:spTree>
    <p:extLst>
      <p:ext uri="{BB962C8B-B14F-4D97-AF65-F5344CB8AC3E}">
        <p14:creationId xmlns:p14="http://schemas.microsoft.com/office/powerpoint/2010/main" val="4239837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200" y="0"/>
            <a:ext cx="9067800" cy="6466514"/>
          </a:xfrm>
          <a:prstGeom prst="rect">
            <a:avLst/>
          </a:prstGeom>
        </p:spPr>
        <p:txBody>
          <a:bodyPr wrap="square">
            <a:spAutoFit/>
          </a:bodyPr>
          <a:lstStyle/>
          <a:p>
            <a:pPr marL="342900" indent="-342900" algn="just">
              <a:lnSpc>
                <a:spcPct val="150000"/>
              </a:lnSpc>
              <a:buFontTx/>
              <a:buChar char="-"/>
            </a:pP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по Програмі розроблення проектів із землеустрою та нормативної грошової оцінки земель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міської територіальної громади (</a:t>
            </a:r>
            <a:r>
              <a:rPr lang="uk-UA" sz="2000"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міської ради) Червоноградського району Львівської  області на 2023 рік  проведені  касові видатки в сумі </a:t>
            </a:r>
            <a:r>
              <a:rPr lang="uk-UA" sz="20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572,4 тис. грн.;</a:t>
            </a:r>
          </a:p>
          <a:p>
            <a:pPr marL="342900" indent="-342900">
              <a:lnSpc>
                <a:spcPct val="150000"/>
              </a:lnSpc>
              <a:buFontTx/>
              <a:buChar char="-"/>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по Програмі забезпечення містобудівної документації територій населених пунктів </a:t>
            </a:r>
            <a:r>
              <a:rPr lang="uk-UA" sz="2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міської територіальної громади на 2023 рік проведені касові видатки  в сумі </a:t>
            </a:r>
            <a:r>
              <a:rPr lang="uk-UA"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273,5тис.грн.(</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розробка детальних планів територій);</a:t>
            </a:r>
          </a:p>
          <a:p>
            <a:pPr marL="342900" indent="-342900">
              <a:lnSpc>
                <a:spcPct val="150000"/>
              </a:lnSpc>
              <a:buFontTx/>
              <a:buChar char="-"/>
            </a:pPr>
            <a:endPar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l">
              <a:lnSpc>
                <a:spcPct val="150000"/>
              </a:lnSpc>
              <a:buFontTx/>
              <a:buChar char="-"/>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по Програмі реконструкції, будівництва та капітального ремонту об’єктів вуличного освітлення </a:t>
            </a:r>
            <a:r>
              <a:rPr lang="uk-UA" sz="2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міської територіальної громади на 2023 рік</a:t>
            </a:r>
          </a:p>
          <a:p>
            <a:pPr algn="l">
              <a:lnSpc>
                <a:spcPct val="150000"/>
              </a:lnSpc>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проведені касові видатки в сумі </a:t>
            </a:r>
            <a:r>
              <a:rPr lang="uk-UA"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536,0</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тис. грн. -субвенція </a:t>
            </a:r>
          </a:p>
          <a:p>
            <a:pPr algn="l">
              <a:lnSpc>
                <a:spcPct val="150000"/>
              </a:lnSpc>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з ДБ (реконструкція вуличного освітлення із застосуванням</a:t>
            </a:r>
          </a:p>
          <a:p>
            <a:pPr algn="l">
              <a:lnSpc>
                <a:spcPct val="150000"/>
              </a:lnSpc>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енергозберігаючих технологій в с. </a:t>
            </a:r>
            <a:r>
              <a:rPr lang="uk-UA" sz="2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Стаївка</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  </a:t>
            </a:r>
            <a:endParaRPr lang="uk-UA" sz="20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pPr>
            <a:endParaRPr lang="ru-RU" dirty="0">
              <a:solidFill>
                <a:schemeClr val="bg1"/>
              </a:solidFill>
            </a:endParaRPr>
          </a:p>
        </p:txBody>
      </p:sp>
      <p:pic>
        <p:nvPicPr>
          <p:cNvPr id="10244" name="Picture 4" descr="Вуличне освітлення в нічний час від сьогодні буде відновлено! |  Зеленодольська міська територіальна громада">
            <a:extLst>
              <a:ext uri="{FF2B5EF4-FFF2-40B4-BE49-F238E27FC236}">
                <a16:creationId xmlns:a16="http://schemas.microsoft.com/office/drawing/2014/main" id="{87AE5E21-E359-410C-B0A2-82AB26F22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1009" y="4585249"/>
            <a:ext cx="2189566" cy="1915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287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85800" y="1905000"/>
            <a:ext cx="7772400" cy="3304623"/>
          </a:xfrm>
          <a:prstGeom prst="rect">
            <a:avLst/>
          </a:prstGeom>
        </p:spPr>
        <p:txBody>
          <a:bodyPr wrap="square">
            <a:spAutoFit/>
          </a:bodyPr>
          <a:lstStyle/>
          <a:p>
            <a:pPr>
              <a:lnSpc>
                <a:spcPct val="107000"/>
              </a:lnSpc>
              <a:spcAft>
                <a:spcPts val="800"/>
              </a:spcAft>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по Програмі будівництва Центру надання адміністративних послуг </a:t>
            </a:r>
            <a:r>
              <a:rPr lang="uk-UA" sz="2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Белзької</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міської ради Львівської області на 2023 рік проведені касові видатки в  сумі </a:t>
            </a:r>
            <a:r>
              <a:rPr lang="uk-UA"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10 550,0 </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тис. грн. </a:t>
            </a:r>
          </a:p>
          <a:p>
            <a:pPr>
              <a:lnSpc>
                <a:spcPct val="107000"/>
              </a:lnSpc>
              <a:spcAft>
                <a:spcPts val="800"/>
              </a:spcAft>
            </a:pP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в </a:t>
            </a:r>
            <a:r>
              <a:rPr lang="uk-UA" sz="20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т.ч</a:t>
            </a:r>
            <a:r>
              <a:rPr lang="uk-UA"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uk-UA" sz="2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попередні археологічні дослідження (розвідка з шурфуванням) - 99,0 тис. грн.; ..;виготовлення ПКД – 350,0 тис. грн..; експертиза проекту - 24,0 тис. грн.; проведення робіт по будівництву ЦНАП – 9 793,1 тис. грн..(ОБ) і 172,6 тис. грн.(МБ) та проведення технагляду – 96,4 тис. грн..)</a:t>
            </a:r>
            <a:endParaRPr lang="uk-UA"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endParaRPr lang="ru-RU" dirty="0">
              <a:solidFill>
                <a:schemeClr val="bg1"/>
              </a:solidFill>
            </a:endParaRPr>
          </a:p>
        </p:txBody>
      </p:sp>
    </p:spTree>
    <p:extLst>
      <p:ext uri="{BB962C8B-B14F-4D97-AF65-F5344CB8AC3E}">
        <p14:creationId xmlns:p14="http://schemas.microsoft.com/office/powerpoint/2010/main" val="1143338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9" y="7620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C150131-9FEC-41B6-9D20-296D45FA4D83}"/>
              </a:ext>
            </a:extLst>
          </p:cNvPr>
          <p:cNvSpPr txBox="1"/>
          <p:nvPr/>
        </p:nvSpPr>
        <p:spPr>
          <a:xfrm>
            <a:off x="934720" y="652919"/>
            <a:ext cx="7543800" cy="2435347"/>
          </a:xfrm>
          <a:prstGeom prst="rect">
            <a:avLst/>
          </a:prstGeom>
          <a:noFill/>
        </p:spPr>
        <p:txBody>
          <a:bodyPr wrap="square">
            <a:spAutoFit/>
          </a:bodyPr>
          <a:lstStyle/>
          <a:p>
            <a:pPr marL="114300" algn="ctr">
              <a:lnSpc>
                <a:spcPct val="107000"/>
              </a:lnSpc>
              <a:spcAft>
                <a:spcPts val="800"/>
              </a:spcAft>
            </a:pPr>
            <a:r>
              <a:rPr lang="uk-UA"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a:t>
            </a:r>
            <a:r>
              <a:rPr lang="uk-UA"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роведення процедур державних </a:t>
            </a:r>
            <a:r>
              <a:rPr lang="uk-UA" sz="1800" b="1" dirty="0" err="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закупівель</a:t>
            </a:r>
            <a:r>
              <a:rPr lang="uk-UA"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114300" algn="ctr">
              <a:lnSpc>
                <a:spcPct val="107000"/>
              </a:lnSpc>
              <a:spcAft>
                <a:spcPts val="800"/>
              </a:spcAft>
            </a:pPr>
            <a:r>
              <a:rPr lang="uk-UA" sz="1800" dirty="0">
                <a:solidFill>
                  <a:schemeClr val="bg1"/>
                </a:solidFill>
                <a:effectLst/>
                <a:latin typeface="Times New Roman" panose="02020603050405020304" pitchFamily="18" charset="0"/>
                <a:ea typeface="Calibri" panose="020F0502020204030204" pitchFamily="34" charset="0"/>
              </a:rPr>
              <a:t>Відкриті торги з особливостями UA-2023-02-09-012489-a  </a:t>
            </a:r>
          </a:p>
          <a:p>
            <a:pPr marL="114300" algn="ctr">
              <a:lnSpc>
                <a:spcPct val="107000"/>
              </a:lnSpc>
              <a:spcAft>
                <a:spcPts val="800"/>
              </a:spcAft>
            </a:pPr>
            <a:r>
              <a:rPr lang="uk-UA" sz="1800" dirty="0">
                <a:effectLst/>
                <a:latin typeface="Times New Roman" panose="02020603050405020304" pitchFamily="18" charset="0"/>
                <a:ea typeface="Calibri" panose="020F0502020204030204" pitchFamily="34" charset="0"/>
              </a:rPr>
              <a:t>Виготовлення технічної документації з нормативної грошової оцінки земель </a:t>
            </a:r>
            <a:r>
              <a:rPr lang="uk-UA" sz="1800" dirty="0" err="1">
                <a:effectLst/>
                <a:latin typeface="Times New Roman" panose="02020603050405020304" pitchFamily="18" charset="0"/>
                <a:ea typeface="Calibri" panose="020F0502020204030204" pitchFamily="34" charset="0"/>
              </a:rPr>
              <a:t>Белзької</a:t>
            </a:r>
            <a:r>
              <a:rPr lang="uk-UA" sz="1800" dirty="0">
                <a:effectLst/>
                <a:latin typeface="Times New Roman" panose="02020603050405020304" pitchFamily="18" charset="0"/>
                <a:ea typeface="Calibri" panose="020F0502020204030204" pitchFamily="34" charset="0"/>
              </a:rPr>
              <a:t> міської територіальної громади (</a:t>
            </a:r>
            <a:r>
              <a:rPr lang="uk-UA" sz="1800" dirty="0" err="1">
                <a:effectLst/>
                <a:latin typeface="Times New Roman" panose="02020603050405020304" pitchFamily="18" charset="0"/>
                <a:ea typeface="Calibri" panose="020F0502020204030204" pitchFamily="34" charset="0"/>
              </a:rPr>
              <a:t>Белзької</a:t>
            </a:r>
            <a:r>
              <a:rPr lang="uk-UA" sz="1800" dirty="0">
                <a:effectLst/>
                <a:latin typeface="Times New Roman" panose="02020603050405020304" pitchFamily="18" charset="0"/>
                <a:ea typeface="Calibri" panose="020F0502020204030204" pitchFamily="34" charset="0"/>
              </a:rPr>
              <a:t> міської ради) Червоноградського району Львівської області </a:t>
            </a:r>
            <a:endParaRPr lang="uk-UA" sz="14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marL="114300" algn="ctr">
              <a:lnSpc>
                <a:spcPct val="107000"/>
              </a:lnSpc>
              <a:spcAft>
                <a:spcPts val="800"/>
              </a:spcAft>
            </a:pPr>
            <a:endParaRPr lang="uk-UA" sz="14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14300" algn="ctr">
              <a:lnSpc>
                <a:spcPct val="107000"/>
              </a:lnSpc>
              <a:spcAft>
                <a:spcPts val="800"/>
              </a:spcAft>
            </a:pPr>
            <a:endParaRPr lang="uk-UA" sz="1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Схема 6">
            <a:extLst>
              <a:ext uri="{FF2B5EF4-FFF2-40B4-BE49-F238E27FC236}">
                <a16:creationId xmlns:a16="http://schemas.microsoft.com/office/drawing/2014/main" id="{B6971408-7E40-4C94-9417-F8AC7D8ACCDD}"/>
              </a:ext>
            </a:extLst>
          </p:cNvPr>
          <p:cNvGraphicFramePr/>
          <p:nvPr>
            <p:extLst>
              <p:ext uri="{D42A27DB-BD31-4B8C-83A1-F6EECF244321}">
                <p14:modId xmlns:p14="http://schemas.microsoft.com/office/powerpoint/2010/main" val="2389707188"/>
              </p:ext>
            </p:extLst>
          </p:nvPr>
        </p:nvGraphicFramePr>
        <p:xfrm>
          <a:off x="1447800" y="1989006"/>
          <a:ext cx="6761480" cy="18093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a:extLst>
              <a:ext uri="{FF2B5EF4-FFF2-40B4-BE49-F238E27FC236}">
                <a16:creationId xmlns:a16="http://schemas.microsoft.com/office/drawing/2014/main" id="{7D00324C-2E78-49DE-B929-9E7D8C3DECFE}"/>
              </a:ext>
            </a:extLst>
          </p:cNvPr>
          <p:cNvGraphicFramePr/>
          <p:nvPr>
            <p:extLst>
              <p:ext uri="{D42A27DB-BD31-4B8C-83A1-F6EECF244321}">
                <p14:modId xmlns:p14="http://schemas.microsoft.com/office/powerpoint/2010/main" val="1264094924"/>
              </p:ext>
            </p:extLst>
          </p:nvPr>
        </p:nvGraphicFramePr>
        <p:xfrm>
          <a:off x="1676400" y="4800599"/>
          <a:ext cx="6532880" cy="170030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Прямокутник 9">
            <a:extLst>
              <a:ext uri="{FF2B5EF4-FFF2-40B4-BE49-F238E27FC236}">
                <a16:creationId xmlns:a16="http://schemas.microsoft.com/office/drawing/2014/main" id="{B6A8C92F-7886-4464-A2F6-211C051BCBF4}"/>
              </a:ext>
            </a:extLst>
          </p:cNvPr>
          <p:cNvSpPr/>
          <p:nvPr/>
        </p:nvSpPr>
        <p:spPr>
          <a:xfrm>
            <a:off x="1112520" y="3790555"/>
            <a:ext cx="7620000" cy="11546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800" dirty="0">
                <a:effectLst/>
                <a:latin typeface="Times New Roman" panose="02020603050405020304" pitchFamily="18" charset="0"/>
                <a:ea typeface="Calibri" panose="020F0502020204030204" pitchFamily="34" charset="0"/>
              </a:rPr>
              <a:t>Відкриті торги з особливостями UA-2023-05-31-012177-a  </a:t>
            </a:r>
          </a:p>
          <a:p>
            <a:pPr algn="ctr"/>
            <a:r>
              <a:rPr lang="uk-UA" dirty="0">
                <a:solidFill>
                  <a:schemeClr val="tx1"/>
                </a:solidFill>
                <a:latin typeface="Times New Roman" panose="02020603050405020304" pitchFamily="18" charset="0"/>
                <a:ea typeface="Calibri" panose="020F0502020204030204" pitchFamily="34" charset="0"/>
              </a:rPr>
              <a:t>«Нове будівництво центру надання адміністративних послуг (ЦНАП) Центр Дія по вул. </a:t>
            </a:r>
            <a:r>
              <a:rPr lang="uk-UA" dirty="0" err="1">
                <a:solidFill>
                  <a:schemeClr val="tx1"/>
                </a:solidFill>
                <a:latin typeface="Times New Roman" panose="02020603050405020304" pitchFamily="18" charset="0"/>
                <a:ea typeface="Calibri" panose="020F0502020204030204" pitchFamily="34" charset="0"/>
              </a:rPr>
              <a:t>С.Бандери</a:t>
            </a:r>
            <a:r>
              <a:rPr lang="uk-UA" dirty="0">
                <a:solidFill>
                  <a:schemeClr val="tx1"/>
                </a:solidFill>
                <a:latin typeface="Times New Roman" panose="02020603050405020304" pitchFamily="18" charset="0"/>
                <a:ea typeface="Calibri" panose="020F0502020204030204" pitchFamily="34" charset="0"/>
              </a:rPr>
              <a:t>, буд. 1, м. </a:t>
            </a:r>
            <a:r>
              <a:rPr lang="uk-UA" dirty="0" err="1">
                <a:solidFill>
                  <a:schemeClr val="tx1"/>
                </a:solidFill>
                <a:latin typeface="Times New Roman" panose="02020603050405020304" pitchFamily="18" charset="0"/>
                <a:ea typeface="Calibri" panose="020F0502020204030204" pitchFamily="34" charset="0"/>
              </a:rPr>
              <a:t>Белз</a:t>
            </a:r>
            <a:r>
              <a:rPr lang="uk-UA" dirty="0">
                <a:solidFill>
                  <a:schemeClr val="tx1"/>
                </a:solidFill>
                <a:latin typeface="Times New Roman" panose="02020603050405020304" pitchFamily="18" charset="0"/>
                <a:ea typeface="Calibri" panose="020F0502020204030204" pitchFamily="34" charset="0"/>
              </a:rPr>
              <a:t>, Червоноградського району, Львівської області» </a:t>
            </a:r>
          </a:p>
        </p:txBody>
      </p:sp>
    </p:spTree>
    <p:extLst>
      <p:ext uri="{BB962C8B-B14F-4D97-AF65-F5344CB8AC3E}">
        <p14:creationId xmlns:p14="http://schemas.microsoft.com/office/powerpoint/2010/main" val="4269295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28600" y="152400"/>
            <a:ext cx="8610600" cy="5490221"/>
          </a:xfrm>
          <a:prstGeom prst="rect">
            <a:avLst/>
          </a:prstGeom>
        </p:spPr>
        <p:txBody>
          <a:bodyPr wrap="square">
            <a:spAutoFit/>
          </a:bodyPr>
          <a:lstStyle/>
          <a:p>
            <a:pPr>
              <a:lnSpc>
                <a:spcPct val="150000"/>
              </a:lnSpc>
            </a:pPr>
            <a:r>
              <a:rPr lang="uk-UA"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uk-UA"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В загальному за 2023 рік було проведено 5 процедур </a:t>
            </a:r>
            <a:r>
              <a:rPr lang="uk-UA"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закупівель</a:t>
            </a:r>
            <a:r>
              <a:rPr lang="uk-UA"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 відкриті торги з особливостями  </a:t>
            </a: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Загальна кількість укладених договорів за даний період    - </a:t>
            </a:r>
            <a:r>
              <a:rPr lang="uk-UA"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133</a:t>
            </a:r>
            <a:r>
              <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договори на загальну суму </a:t>
            </a:r>
            <a:r>
              <a:rPr lang="uk-UA"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18 226 579,95 грн</a:t>
            </a:r>
            <a:r>
              <a:rPr lang="uk-UA"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Схема 3">
            <a:extLst>
              <a:ext uri="{FF2B5EF4-FFF2-40B4-BE49-F238E27FC236}">
                <a16:creationId xmlns:a16="http://schemas.microsoft.com/office/drawing/2014/main" id="{BDFA4AA9-13C3-45C5-BD19-2628E125996E}"/>
              </a:ext>
            </a:extLst>
          </p:cNvPr>
          <p:cNvGraphicFramePr/>
          <p:nvPr>
            <p:extLst>
              <p:ext uri="{D42A27DB-BD31-4B8C-83A1-F6EECF244321}">
                <p14:modId xmlns:p14="http://schemas.microsoft.com/office/powerpoint/2010/main" val="2987875557"/>
              </p:ext>
            </p:extLst>
          </p:nvPr>
        </p:nvGraphicFramePr>
        <p:xfrm>
          <a:off x="1524000" y="1397000"/>
          <a:ext cx="6096000" cy="325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6409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01" y="731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371600" y="152400"/>
            <a:ext cx="5791200" cy="1295868"/>
          </a:xfrm>
          <a:prstGeom prst="rect">
            <a:avLst/>
          </a:prstGeom>
        </p:spPr>
        <p:txBody>
          <a:bodyPr wrap="square">
            <a:spAutoFit/>
          </a:bodyPr>
          <a:lstStyle/>
          <a:p>
            <a:pPr algn="ctr">
              <a:lnSpc>
                <a:spcPct val="150000"/>
              </a:lnSpc>
            </a:pPr>
            <a:r>
              <a:rPr lang="uk-UA"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Захист прав та інтересів міської ради та виконавчого комітету в судовому порядку</a:t>
            </a:r>
            <a:endParaRPr lang="uk-UA"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50000"/>
              </a:lnSpc>
            </a:pPr>
            <a:endParaRPr lang="ru-RU" dirty="0">
              <a:solidFill>
                <a:schemeClr val="bg1"/>
              </a:solidFill>
            </a:endParaRPr>
          </a:p>
        </p:txBody>
      </p:sp>
      <p:graphicFrame>
        <p:nvGraphicFramePr>
          <p:cNvPr id="7" name="Діаграма 6">
            <a:extLst>
              <a:ext uri="{FF2B5EF4-FFF2-40B4-BE49-F238E27FC236}">
                <a16:creationId xmlns:a16="http://schemas.microsoft.com/office/drawing/2014/main" id="{8D823BCE-A8BD-493D-BE82-29EAF663071A}"/>
              </a:ext>
            </a:extLst>
          </p:cNvPr>
          <p:cNvGraphicFramePr/>
          <p:nvPr>
            <p:extLst>
              <p:ext uri="{D42A27DB-BD31-4B8C-83A1-F6EECF244321}">
                <p14:modId xmlns:p14="http://schemas.microsoft.com/office/powerpoint/2010/main" val="3046841802"/>
              </p:ext>
            </p:extLst>
          </p:nvPr>
        </p:nvGraphicFramePr>
        <p:xfrm>
          <a:off x="914400" y="1397000"/>
          <a:ext cx="67056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95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99" y="-1"/>
            <a:ext cx="11055783" cy="875587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200" y="0"/>
            <a:ext cx="10820400" cy="4896853"/>
          </a:xfrm>
          <a:prstGeom prst="rect">
            <a:avLst/>
          </a:prstGeom>
        </p:spPr>
        <p:txBody>
          <a:bodyPr wrap="square">
            <a:spAutoFit/>
          </a:bodyPr>
          <a:lstStyle/>
          <a:p>
            <a:pPr marL="263525" indent="92075" algn="just">
              <a:lnSpc>
                <a:spcPct val="150000"/>
              </a:lnSpc>
            </a:pPr>
            <a:r>
              <a:rPr lang="uk-UA" sz="2400" dirty="0">
                <a:solidFill>
                  <a:schemeClr val="bg1"/>
                </a:solidFill>
              </a:rPr>
              <a:t>У населеному пункті де немає нотаріуса, уповноважені на це посадові особи органу місцевого самоврядування (старости виконавчого комітету) вчиняють такі нотаріальні дії: </a:t>
            </a:r>
            <a:endParaRPr lang="ru-RU" sz="2400" dirty="0">
              <a:solidFill>
                <a:schemeClr val="bg1"/>
              </a:solidFill>
            </a:endParaRPr>
          </a:p>
          <a:p>
            <a:pPr marL="263525" indent="92075" algn="just">
              <a:lnSpc>
                <a:spcPct val="150000"/>
              </a:lnSpc>
            </a:pPr>
            <a:r>
              <a:rPr lang="uk-UA" sz="2400" dirty="0">
                <a:solidFill>
                  <a:schemeClr val="bg1"/>
                </a:solidFill>
              </a:rPr>
              <a:t>- Посвідчення заповіту (крім секретного) </a:t>
            </a:r>
            <a:endParaRPr lang="ru-RU" sz="2400" dirty="0">
              <a:solidFill>
                <a:schemeClr val="bg1"/>
              </a:solidFill>
            </a:endParaRPr>
          </a:p>
          <a:p>
            <a:pPr marL="263525" indent="92075" algn="just">
              <a:lnSpc>
                <a:spcPct val="150000"/>
              </a:lnSpc>
            </a:pPr>
            <a:r>
              <a:rPr lang="uk-UA" sz="2400" dirty="0">
                <a:solidFill>
                  <a:schemeClr val="bg1"/>
                </a:solidFill>
              </a:rPr>
              <a:t> - Видача дублікату посвідченого органом місцевого самоврядування документа</a:t>
            </a:r>
            <a:endParaRPr lang="ru-RU" sz="2400" dirty="0">
              <a:solidFill>
                <a:schemeClr val="bg1"/>
              </a:solidFill>
            </a:endParaRPr>
          </a:p>
          <a:p>
            <a:pPr marL="263525" indent="92075" algn="just">
              <a:lnSpc>
                <a:spcPct val="150000"/>
              </a:lnSpc>
            </a:pPr>
            <a:r>
              <a:rPr lang="uk-UA" sz="2400" dirty="0">
                <a:solidFill>
                  <a:schemeClr val="bg1"/>
                </a:solidFill>
              </a:rPr>
              <a:t>- Засвідчення вірності копії (фотокопії) документа і виписки з нього – </a:t>
            </a:r>
            <a:endParaRPr lang="ru-RU" sz="2400" dirty="0">
              <a:solidFill>
                <a:schemeClr val="bg1"/>
              </a:solidFill>
            </a:endParaRPr>
          </a:p>
          <a:p>
            <a:pPr marL="263525" indent="92075" algn="just">
              <a:lnSpc>
                <a:spcPct val="150000"/>
              </a:lnSpc>
            </a:pPr>
            <a:r>
              <a:rPr lang="uk-UA" sz="2400" dirty="0">
                <a:solidFill>
                  <a:schemeClr val="bg1"/>
                </a:solidFill>
              </a:rPr>
              <a:t> - Засвідчення справжності підпису на документі</a:t>
            </a:r>
          </a:p>
          <a:p>
            <a:pPr>
              <a:lnSpc>
                <a:spcPct val="150000"/>
              </a:lnSpc>
            </a:pPr>
            <a:endParaRPr lang="ru-RU" dirty="0">
              <a:solidFill>
                <a:schemeClr val="bg1"/>
              </a:solidFill>
            </a:endParaRPr>
          </a:p>
        </p:txBody>
      </p:sp>
      <p:pic>
        <p:nvPicPr>
          <p:cNvPr id="11266" name="Picture 2" descr="Порядок оскарження постанови про відмову у вчиненні нотаріальної дії щодо  спадкування - Легал">
            <a:extLst>
              <a:ext uri="{FF2B5EF4-FFF2-40B4-BE49-F238E27FC236}">
                <a16:creationId xmlns:a16="http://schemas.microsoft.com/office/drawing/2014/main" id="{BFECBCA0-B423-4A4D-92AF-1408C7AEBE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5758" y="4688839"/>
            <a:ext cx="3024556" cy="1919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688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7937" y="1219200"/>
            <a:ext cx="7620000" cy="3139321"/>
          </a:xfrm>
          <a:prstGeom prst="rect">
            <a:avLst/>
          </a:prstGeom>
        </p:spPr>
        <p:txBody>
          <a:bodyPr wrap="square">
            <a:spAutoFit/>
          </a:bodyPr>
          <a:lstStyle/>
          <a:p>
            <a:endParaRPr lang="uk-UA" dirty="0">
              <a:solidFill>
                <a:schemeClr val="bg1"/>
              </a:solidFill>
            </a:endParaRPr>
          </a:p>
          <a:p>
            <a:endParaRPr lang="uk-UA" dirty="0">
              <a:solidFill>
                <a:schemeClr val="bg1"/>
              </a:solidFill>
            </a:endParaRPr>
          </a:p>
          <a:p>
            <a:endParaRPr lang="uk-UA" dirty="0">
              <a:solidFill>
                <a:schemeClr val="bg1"/>
              </a:solidFill>
            </a:endParaRPr>
          </a:p>
          <a:p>
            <a:endParaRPr lang="uk-UA" dirty="0">
              <a:solidFill>
                <a:schemeClr val="bg1"/>
              </a:solidFill>
            </a:endParaRPr>
          </a:p>
          <a:p>
            <a:endParaRPr lang="uk-UA" dirty="0">
              <a:solidFill>
                <a:schemeClr val="bg1"/>
              </a:solidFill>
            </a:endParaRPr>
          </a:p>
          <a:p>
            <a:endParaRPr lang="uk-UA" dirty="0">
              <a:solidFill>
                <a:schemeClr val="bg1"/>
              </a:solidFill>
            </a:endParaRPr>
          </a:p>
          <a:p>
            <a:endParaRPr lang="uk-UA" dirty="0">
              <a:solidFill>
                <a:schemeClr val="bg1"/>
              </a:solidFill>
            </a:endParaRPr>
          </a:p>
          <a:p>
            <a:endParaRPr lang="uk-UA" dirty="0">
              <a:solidFill>
                <a:schemeClr val="bg1"/>
              </a:solidFill>
            </a:endParaRPr>
          </a:p>
          <a:p>
            <a:r>
              <a:rPr lang="uk-UA" dirty="0"/>
              <a:t>	</a:t>
            </a:r>
          </a:p>
          <a:p>
            <a:endParaRPr lang="uk-UA" dirty="0"/>
          </a:p>
          <a:p>
            <a:r>
              <a:rPr lang="uk-UA" dirty="0">
                <a:solidFill>
                  <a:schemeClr val="bg1"/>
                </a:solidFill>
              </a:rPr>
              <a:t>	</a:t>
            </a:r>
            <a:endParaRPr lang="ru-RU" dirty="0">
              <a:solidFill>
                <a:schemeClr val="bg1"/>
              </a:solidFill>
            </a:endParaRPr>
          </a:p>
        </p:txBody>
      </p:sp>
      <p:graphicFrame>
        <p:nvGraphicFramePr>
          <p:cNvPr id="7" name="Діаграма 6">
            <a:extLst>
              <a:ext uri="{FF2B5EF4-FFF2-40B4-BE49-F238E27FC236}">
                <a16:creationId xmlns:a16="http://schemas.microsoft.com/office/drawing/2014/main" id="{7E2EC8ED-A79D-4D24-AE97-9EED0E3C49EA}"/>
              </a:ext>
            </a:extLst>
          </p:cNvPr>
          <p:cNvGraphicFramePr/>
          <p:nvPr>
            <p:extLst>
              <p:ext uri="{D42A27DB-BD31-4B8C-83A1-F6EECF244321}">
                <p14:modId xmlns:p14="http://schemas.microsoft.com/office/powerpoint/2010/main" val="1852516515"/>
              </p:ext>
            </p:extLst>
          </p:nvPr>
        </p:nvGraphicFramePr>
        <p:xfrm>
          <a:off x="720503" y="451273"/>
          <a:ext cx="8153400" cy="49843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7817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62000" y="501853"/>
            <a:ext cx="7848600" cy="276999"/>
          </a:xfrm>
        </p:spPr>
        <p:txBody>
          <a:bodyPr/>
          <a:lstStyle/>
          <a:p>
            <a:r>
              <a:rPr lang="uk-UA" dirty="0"/>
              <a:t>Надання місцевих адміністративних послуг старостами у 2023 році</a:t>
            </a:r>
          </a:p>
        </p:txBody>
      </p:sp>
      <p:sp>
        <p:nvSpPr>
          <p:cNvPr id="3" name="Текст 2"/>
          <p:cNvSpPr>
            <a:spLocks noGrp="1"/>
          </p:cNvSpPr>
          <p:nvPr>
            <p:ph type="body" idx="1"/>
          </p:nvPr>
        </p:nvSpPr>
        <p:spPr/>
        <p:txBody>
          <a:bodyPr/>
          <a:lstStyle/>
          <a:p>
            <a:endParaRPr lang="uk-UA" dirty="0"/>
          </a:p>
        </p:txBody>
      </p:sp>
      <p:graphicFrame>
        <p:nvGraphicFramePr>
          <p:cNvPr id="10" name="Діаграма 9">
            <a:extLst>
              <a:ext uri="{FF2B5EF4-FFF2-40B4-BE49-F238E27FC236}">
                <a16:creationId xmlns:a16="http://schemas.microsoft.com/office/drawing/2014/main" id="{8083B330-CF7D-4252-9FF2-3D8220182C9A}"/>
              </a:ext>
            </a:extLst>
          </p:cNvPr>
          <p:cNvGraphicFramePr/>
          <p:nvPr>
            <p:extLst>
              <p:ext uri="{D42A27DB-BD31-4B8C-83A1-F6EECF244321}">
                <p14:modId xmlns:p14="http://schemas.microsoft.com/office/powerpoint/2010/main" val="3449875226"/>
              </p:ext>
            </p:extLst>
          </p:nvPr>
        </p:nvGraphicFramePr>
        <p:xfrm>
          <a:off x="288925" y="1046352"/>
          <a:ext cx="8474075" cy="4414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8554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3545" y="1"/>
            <a:ext cx="8938945" cy="5146281"/>
          </a:xfrm>
          <a:prstGeom prst="rect">
            <a:avLst/>
          </a:prstGeom>
        </p:spPr>
        <p:txBody>
          <a:bodyPr wrap="square">
            <a:spAutoFit/>
          </a:bodyPr>
          <a:lstStyle/>
          <a:p>
            <a:pPr algn="ctr">
              <a:lnSpc>
                <a:spcPct val="150000"/>
              </a:lnSpc>
            </a:pPr>
            <a:r>
              <a:rPr lang="uk-UA" sz="1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Архівна справа</a:t>
            </a:r>
            <a:endParaRPr lang="uk-UA" sz="1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ctr">
              <a:lnSpc>
                <a:spcPct val="150000"/>
              </a:lnSpc>
              <a:buFontTx/>
              <a:buChar char="-"/>
            </a:pPr>
            <a:r>
              <a:rPr lang="uk-UA"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Робота з установами для підвищення рівня компетентності осіб, відповідальних за діловодство та архівну справу, підготовки необхідних документів: </a:t>
            </a:r>
            <a:r>
              <a:rPr lang="uk-UA" b="1"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номенклатур</a:t>
            </a:r>
            <a:r>
              <a:rPr lang="uk-UA"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справ, інструкцій з діловодства, положень про архівні підрозділи та експертні комісії, зокрема вже виготовлено:</a:t>
            </a:r>
          </a:p>
          <a:p>
            <a:pPr marL="342900" lvl="0" indent="-342900" algn="just">
              <a:lnSpc>
                <a:spcPct val="115000"/>
              </a:lnSpc>
              <a:buFont typeface="Ubuntu"/>
              <a:buChar char="-"/>
              <a:tabLst>
                <a:tab pos="3690620" algn="l"/>
              </a:tabLst>
            </a:pPr>
            <a:r>
              <a:rPr lang="uk-UA" sz="1800" dirty="0" err="1">
                <a:effectLst/>
                <a:latin typeface="Ubuntu"/>
                <a:ea typeface="Calibri" panose="020F0502020204030204" pitchFamily="34" charset="0"/>
                <a:cs typeface="Times New Roman" panose="02020603050405020304" pitchFamily="18" charset="0"/>
              </a:rPr>
              <a:t>Белзька</a:t>
            </a:r>
            <a:r>
              <a:rPr lang="uk-UA" sz="1800" dirty="0">
                <a:effectLst/>
                <a:latin typeface="Ubuntu"/>
                <a:ea typeface="Calibri" panose="020F0502020204030204" pitchFamily="34" charset="0"/>
                <a:cs typeface="Times New Roman" panose="02020603050405020304" pitchFamily="18" charset="0"/>
              </a:rPr>
              <a:t> міська рада Львівської області; </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Ubuntu"/>
                <a:ea typeface="Calibri" panose="020F0502020204030204" pitchFamily="34" charset="0"/>
                <a:cs typeface="Times New Roman" panose="02020603050405020304" pitchFamily="18" charset="0"/>
              </a:rPr>
              <a:t>Фінансовий відділ виконавчого комітету </a:t>
            </a:r>
            <a:r>
              <a:rPr lang="uk-UA" sz="1800" dirty="0" err="1">
                <a:effectLst/>
                <a:latin typeface="Ubuntu"/>
                <a:ea typeface="Calibri" panose="020F0502020204030204" pitchFamily="34" charset="0"/>
                <a:cs typeface="Times New Roman" panose="02020603050405020304" pitchFamily="18" charset="0"/>
              </a:rPr>
              <a:t>Белзької</a:t>
            </a:r>
            <a:r>
              <a:rPr lang="uk-UA" sz="1800" dirty="0">
                <a:effectLst/>
                <a:latin typeface="Ubuntu"/>
                <a:ea typeface="Calibri" panose="020F0502020204030204" pitchFamily="34" charset="0"/>
                <a:cs typeface="Times New Roman" panose="02020603050405020304" pitchFamily="18" charset="0"/>
              </a:rPr>
              <a:t> міської ради Львівської області;</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Ubuntu"/>
                <a:ea typeface="Calibri" panose="020F0502020204030204" pitchFamily="34" charset="0"/>
                <a:cs typeface="Times New Roman" panose="02020603050405020304" pitchFamily="18" charset="0"/>
              </a:rPr>
              <a:t>Відділ освіти, культури, молоді та спорту </a:t>
            </a:r>
            <a:r>
              <a:rPr lang="uk-UA" sz="1800" dirty="0" err="1">
                <a:effectLst/>
                <a:latin typeface="Ubuntu"/>
                <a:ea typeface="Calibri" panose="020F0502020204030204" pitchFamily="34" charset="0"/>
                <a:cs typeface="Times New Roman" panose="02020603050405020304" pitchFamily="18" charset="0"/>
              </a:rPr>
              <a:t>Белзької</a:t>
            </a:r>
            <a:r>
              <a:rPr lang="uk-UA" sz="1800" dirty="0">
                <a:effectLst/>
                <a:latin typeface="Ubuntu"/>
                <a:ea typeface="Calibri" panose="020F0502020204030204" pitchFamily="34" charset="0"/>
                <a:cs typeface="Times New Roman" panose="02020603050405020304" pitchFamily="18" charset="0"/>
              </a:rPr>
              <a:t> міської ради Львівської області;</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Ubuntu"/>
                <a:ea typeface="Calibri" panose="020F0502020204030204" pitchFamily="34" charset="0"/>
                <a:cs typeface="Times New Roman" panose="02020603050405020304" pitchFamily="18" charset="0"/>
              </a:rPr>
              <a:t>Служба у справах дітей </a:t>
            </a:r>
            <a:r>
              <a:rPr lang="uk-UA" sz="1800" dirty="0" err="1">
                <a:effectLst/>
                <a:latin typeface="Ubuntu"/>
                <a:ea typeface="Calibri" panose="020F0502020204030204" pitchFamily="34" charset="0"/>
                <a:cs typeface="Times New Roman" panose="02020603050405020304" pitchFamily="18" charset="0"/>
              </a:rPr>
              <a:t>Белзької</a:t>
            </a:r>
            <a:r>
              <a:rPr lang="uk-UA" sz="1800" dirty="0">
                <a:effectLst/>
                <a:latin typeface="Ubuntu"/>
                <a:ea typeface="Calibri" panose="020F0502020204030204" pitchFamily="34" charset="0"/>
                <a:cs typeface="Times New Roman" panose="02020603050405020304" pitchFamily="18" charset="0"/>
              </a:rPr>
              <a:t> міської ради Львівської області;</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Ubuntu"/>
                <a:ea typeface="Calibri" panose="020F0502020204030204" pitchFamily="34" charset="0"/>
                <a:cs typeface="Times New Roman" panose="02020603050405020304" pitchFamily="18" charset="0"/>
              </a:rPr>
              <a:t>КЗ </a:t>
            </a:r>
            <a:r>
              <a:rPr lang="uk-UA" sz="1800" dirty="0" err="1">
                <a:effectLst/>
                <a:latin typeface="Ubuntu"/>
                <a:ea typeface="Calibri" panose="020F0502020204030204" pitchFamily="34" charset="0"/>
                <a:cs typeface="Times New Roman" panose="02020603050405020304" pitchFamily="18" charset="0"/>
              </a:rPr>
              <a:t>Белзької</a:t>
            </a:r>
            <a:r>
              <a:rPr lang="uk-UA" sz="1800" dirty="0">
                <a:effectLst/>
                <a:latin typeface="Ubuntu"/>
                <a:ea typeface="Calibri" panose="020F0502020204030204" pitchFamily="34" charset="0"/>
                <a:cs typeface="Times New Roman" panose="02020603050405020304" pitchFamily="18" charset="0"/>
              </a:rPr>
              <a:t> міської ради Львівської області «Центр культури та дозвілля»</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Ubuntu"/>
                <a:ea typeface="Calibri" panose="020F0502020204030204" pitchFamily="34" charset="0"/>
                <a:cs typeface="Times New Roman" panose="02020603050405020304" pitchFamily="18" charset="0"/>
              </a:rPr>
              <a:t>КЗ </a:t>
            </a:r>
            <a:r>
              <a:rPr lang="uk-UA" sz="1800" dirty="0" err="1">
                <a:effectLst/>
                <a:latin typeface="Ubuntu"/>
                <a:ea typeface="Calibri" panose="020F0502020204030204" pitchFamily="34" charset="0"/>
                <a:cs typeface="Times New Roman" panose="02020603050405020304" pitchFamily="18" charset="0"/>
              </a:rPr>
              <a:t>Белзької</a:t>
            </a:r>
            <a:r>
              <a:rPr lang="uk-UA" sz="1800" dirty="0">
                <a:effectLst/>
                <a:latin typeface="Ubuntu"/>
                <a:ea typeface="Calibri" panose="020F0502020204030204" pitchFamily="34" charset="0"/>
                <a:cs typeface="Times New Roman" panose="02020603050405020304" pitchFamily="18" charset="0"/>
              </a:rPr>
              <a:t> міської ради Львівської області «</a:t>
            </a:r>
            <a:r>
              <a:rPr lang="uk-UA" sz="1800" dirty="0" err="1">
                <a:effectLst/>
                <a:latin typeface="Ubuntu"/>
                <a:ea typeface="Calibri" panose="020F0502020204030204" pitchFamily="34" charset="0"/>
                <a:cs typeface="Times New Roman" panose="02020603050405020304" pitchFamily="18" charset="0"/>
              </a:rPr>
              <a:t>Белзька</a:t>
            </a:r>
            <a:r>
              <a:rPr lang="uk-UA" sz="1800" dirty="0">
                <a:effectLst/>
                <a:latin typeface="Ubuntu"/>
                <a:ea typeface="Calibri" panose="020F0502020204030204" pitchFamily="34" charset="0"/>
                <a:cs typeface="Times New Roman" panose="02020603050405020304" pitchFamily="18" charset="0"/>
              </a:rPr>
              <a:t> міська публічна бібліотека»;</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Ubuntu"/>
              <a:buChar char="-"/>
              <a:tabLst>
                <a:tab pos="3690620" algn="l"/>
              </a:tabLst>
            </a:pPr>
            <a:r>
              <a:rPr lang="uk-UA" sz="1800" dirty="0">
                <a:effectLst/>
                <a:latin typeface="Times New Roman" panose="02020603050405020304" pitchFamily="18" charset="0"/>
                <a:ea typeface="Calibri" panose="020F0502020204030204" pitchFamily="34" charset="0"/>
                <a:cs typeface="Times New Roman" panose="02020603050405020304" pitchFamily="18" charset="0"/>
              </a:rPr>
              <a:t>КУ «Центр надання соціальних послуг </a:t>
            </a:r>
            <a:r>
              <a:rPr lang="uk-UA" sz="1800" dirty="0" err="1">
                <a:effectLst/>
                <a:latin typeface="Times New Roman" panose="02020603050405020304" pitchFamily="18" charset="0"/>
                <a:ea typeface="Calibri" panose="020F0502020204030204" pitchFamily="34" charset="0"/>
                <a:cs typeface="Times New Roman" panose="02020603050405020304" pitchFamily="18" charset="0"/>
              </a:rPr>
              <a:t>Белзької</a:t>
            </a:r>
            <a:r>
              <a:rPr lang="uk-UA" sz="1800" dirty="0">
                <a:effectLst/>
                <a:latin typeface="Times New Roman" panose="02020603050405020304" pitchFamily="18" charset="0"/>
                <a:ea typeface="Calibri" panose="020F0502020204030204" pitchFamily="34" charset="0"/>
                <a:cs typeface="Times New Roman" panose="02020603050405020304" pitchFamily="18" charset="0"/>
              </a:rPr>
              <a:t> МР;</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Ubuntu"/>
              <a:buChar char="-"/>
              <a:tabLst>
                <a:tab pos="3690620" algn="l"/>
              </a:tabLst>
            </a:pPr>
            <a:r>
              <a:rPr lang="uk-UA" sz="1800" dirty="0">
                <a:effectLst/>
                <a:latin typeface="Times New Roman" panose="02020603050405020304" pitchFamily="18" charset="0"/>
                <a:ea typeface="Calibri" panose="020F0502020204030204" pitchFamily="34" charset="0"/>
                <a:cs typeface="Times New Roman" panose="02020603050405020304" pitchFamily="18" charset="0"/>
              </a:rPr>
              <a:t>Місцева пожежна охорона </a:t>
            </a:r>
            <a:r>
              <a:rPr lang="uk-UA" sz="1800" dirty="0" err="1">
                <a:effectLst/>
                <a:latin typeface="Times New Roman" panose="02020603050405020304" pitchFamily="18" charset="0"/>
                <a:ea typeface="Calibri" panose="020F0502020204030204" pitchFamily="34" charset="0"/>
                <a:cs typeface="Times New Roman" panose="02020603050405020304" pitchFamily="18" charset="0"/>
              </a:rPr>
              <a:t>Белзької</a:t>
            </a:r>
            <a:r>
              <a:rPr lang="uk-UA" sz="1800" dirty="0">
                <a:effectLst/>
                <a:latin typeface="Times New Roman" panose="02020603050405020304" pitchFamily="18" charset="0"/>
                <a:ea typeface="Calibri" panose="020F0502020204030204" pitchFamily="34" charset="0"/>
                <a:cs typeface="Times New Roman" panose="02020603050405020304" pitchFamily="18" charset="0"/>
              </a:rPr>
              <a:t> міської ради Львівської області</a:t>
            </a:r>
          </a:p>
          <a:p>
            <a:pPr marL="342900" lvl="0" indent="-342900" algn="just">
              <a:lnSpc>
                <a:spcPct val="115000"/>
              </a:lnSpc>
              <a:spcAft>
                <a:spcPts val="1000"/>
              </a:spcAft>
              <a:buFont typeface="Ubuntu"/>
              <a:buChar char="-"/>
              <a:tabLst>
                <a:tab pos="3690620" algn="l"/>
              </a:tabLst>
            </a:pP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290" name="Picture 2" descr="Міський архів » Роменська міська рада">
            <a:extLst>
              <a:ext uri="{FF2B5EF4-FFF2-40B4-BE49-F238E27FC236}">
                <a16:creationId xmlns:a16="http://schemas.microsoft.com/office/drawing/2014/main" id="{D9454FA8-F37C-4229-820C-CA0559A0CF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4800600"/>
            <a:ext cx="41148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356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68" y="0"/>
            <a:ext cx="9128432" cy="772730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57200" y="76200"/>
            <a:ext cx="7391400" cy="4780411"/>
          </a:xfrm>
          <a:prstGeom prst="rect">
            <a:avLst/>
          </a:prstGeom>
        </p:spPr>
        <p:txBody>
          <a:bodyPr wrap="square">
            <a:spAutoFit/>
          </a:bodyPr>
          <a:lstStyle/>
          <a:p>
            <a:pPr algn="just">
              <a:lnSpc>
                <a:spcPct val="107000"/>
              </a:lnSpc>
              <a:spcAft>
                <a:spcPts val="800"/>
              </a:spcAft>
              <a:tabLst>
                <a:tab pos="3690620" algn="l"/>
              </a:tabLst>
            </a:pPr>
            <a:r>
              <a:rPr lang="uk-UA" dirty="0">
                <a:solidFill>
                  <a:schemeClr val="bg1"/>
                </a:solidFill>
                <a:latin typeface="Ubuntu"/>
                <a:ea typeface="Calibri" panose="020F0502020204030204" pitchFamily="34" charset="0"/>
                <a:cs typeface="Times New Roman" panose="02020603050405020304" pitchFamily="18" charset="0"/>
              </a:rPr>
              <a:t>З</a:t>
            </a:r>
            <a:r>
              <a:rPr lang="uk-UA" sz="1800" dirty="0">
                <a:solidFill>
                  <a:schemeClr val="bg1"/>
                </a:solidFill>
                <a:effectLst/>
                <a:latin typeface="Ubuntu"/>
                <a:ea typeface="Calibri" panose="020F0502020204030204" pitchFamily="34" charset="0"/>
                <a:cs typeface="Times New Roman" panose="02020603050405020304" pitchFamily="18" charset="0"/>
              </a:rPr>
              <a:t>дійснено упорядкування документів </a:t>
            </a:r>
            <a:r>
              <a:rPr lang="uk-UA" sz="1800" dirty="0" err="1">
                <a:solidFill>
                  <a:schemeClr val="bg1"/>
                </a:solidFill>
                <a:effectLst/>
                <a:latin typeface="Ubuntu"/>
                <a:ea typeface="Calibri" panose="020F0502020204030204" pitchFamily="34" charset="0"/>
                <a:cs typeface="Times New Roman" panose="02020603050405020304" pitchFamily="18" charset="0"/>
              </a:rPr>
              <a:t>Белзької</a:t>
            </a:r>
            <a:r>
              <a:rPr lang="uk-UA" sz="1800" dirty="0">
                <a:solidFill>
                  <a:schemeClr val="bg1"/>
                </a:solidFill>
                <a:effectLst/>
                <a:latin typeface="Ubuntu"/>
                <a:ea typeface="Calibri" panose="020F0502020204030204" pitchFamily="34" charset="0"/>
                <a:cs typeface="Times New Roman" panose="02020603050405020304" pitchFamily="18" charset="0"/>
              </a:rPr>
              <a:t> міської ради за 2018-2020 роки.</a:t>
            </a:r>
          </a:p>
          <a:p>
            <a:pPr algn="just">
              <a:lnSpc>
                <a:spcPct val="107000"/>
              </a:lnSpc>
              <a:spcAft>
                <a:spcPts val="800"/>
              </a:spcAft>
              <a:tabLst>
                <a:tab pos="3690620" algn="l"/>
              </a:tabLst>
            </a:pPr>
            <a:r>
              <a:rPr lang="uk-UA" sz="1800" dirty="0">
                <a:solidFill>
                  <a:schemeClr val="bg1"/>
                </a:solidFill>
                <a:effectLst/>
                <a:latin typeface="Ubuntu"/>
                <a:ea typeface="Calibri" panose="020F0502020204030204" pitchFamily="34" charset="0"/>
                <a:cs typeface="Times New Roman" panose="02020603050405020304" pitchFamily="18" charset="0"/>
              </a:rPr>
              <a:t> Оформлено 44 справи постійного зберігання, </a:t>
            </a:r>
          </a:p>
          <a:p>
            <a:pPr algn="just">
              <a:lnSpc>
                <a:spcPct val="107000"/>
              </a:lnSpc>
              <a:spcAft>
                <a:spcPts val="800"/>
              </a:spcAft>
              <a:tabLst>
                <a:tab pos="3690620" algn="l"/>
              </a:tabLst>
            </a:pPr>
            <a:r>
              <a:rPr lang="uk-UA" sz="1800" dirty="0">
                <a:solidFill>
                  <a:schemeClr val="bg1"/>
                </a:solidFill>
                <a:effectLst/>
                <a:latin typeface="Ubuntu"/>
                <a:ea typeface="Calibri" panose="020F0502020204030204" pitchFamily="34" charset="0"/>
                <a:cs typeface="Times New Roman" panose="02020603050405020304" pitchFamily="18" charset="0"/>
              </a:rPr>
              <a:t>34 справи з особового складу </a:t>
            </a:r>
          </a:p>
          <a:p>
            <a:pPr algn="just">
              <a:lnSpc>
                <a:spcPct val="107000"/>
              </a:lnSpc>
              <a:spcAft>
                <a:spcPts val="800"/>
              </a:spcAft>
              <a:tabLst>
                <a:tab pos="3690620" algn="l"/>
              </a:tabLst>
            </a:pPr>
            <a:r>
              <a:rPr lang="uk-UA" sz="1800" dirty="0">
                <a:solidFill>
                  <a:schemeClr val="bg1"/>
                </a:solidFill>
                <a:effectLst/>
                <a:latin typeface="Ubuntu"/>
                <a:ea typeface="Calibri" panose="020F0502020204030204" pitchFamily="34" charset="0"/>
                <a:cs typeface="Times New Roman" panose="02020603050405020304" pitchFamily="18" charset="0"/>
              </a:rPr>
              <a:t> 3 справи тривалого (понад 10 років) зберігання</a:t>
            </a:r>
          </a:p>
          <a:p>
            <a:pPr algn="just">
              <a:lnSpc>
                <a:spcPct val="107000"/>
              </a:lnSpc>
              <a:spcAft>
                <a:spcPts val="800"/>
              </a:spcAft>
              <a:tabLst>
                <a:tab pos="3690620" algn="l"/>
              </a:tabLst>
            </a:pPr>
            <a:r>
              <a:rPr lang="uk-UA" sz="1800" dirty="0">
                <a:solidFill>
                  <a:schemeClr val="bg1"/>
                </a:solidFill>
                <a:effectLst/>
                <a:latin typeface="Ubuntu"/>
                <a:ea typeface="Calibri" panose="020F0502020204030204" pitchFamily="34" charset="0"/>
                <a:cs typeface="Times New Roman" panose="02020603050405020304" pitchFamily="18" charset="0"/>
              </a:rPr>
              <a:t> Описи, акт про виділення для знищення 110 справ, не внесених до НАФ, за 2005, 2010-2017 роки  схвалені протоколом ЕПК Державного архіву Львівської області №11 від 05.09.2023 року. </a:t>
            </a:r>
          </a:p>
          <a:p>
            <a:pPr algn="just">
              <a:lnSpc>
                <a:spcPct val="107000"/>
              </a:lnSpc>
              <a:spcAft>
                <a:spcPts val="800"/>
              </a:spcAft>
              <a:tabLst>
                <a:tab pos="3690620" algn="l"/>
              </a:tabLst>
            </a:pPr>
            <a:endParaRPr lang="uk-UA" sz="1800" dirty="0">
              <a:solidFill>
                <a:schemeClr val="bg1"/>
              </a:solidFill>
              <a:effectLst/>
              <a:latin typeface="Ubuntu"/>
              <a:ea typeface="Calibri" panose="020F0502020204030204" pitchFamily="34" charset="0"/>
              <a:cs typeface="Times New Roman" panose="02020603050405020304" pitchFamily="18" charset="0"/>
            </a:endParaRPr>
          </a:p>
          <a:p>
            <a:pPr algn="just">
              <a:lnSpc>
                <a:spcPct val="107000"/>
              </a:lnSpc>
              <a:spcAft>
                <a:spcPts val="800"/>
              </a:spcAft>
              <a:tabLst>
                <a:tab pos="3690620" algn="l"/>
              </a:tabLst>
            </a:pPr>
            <a:r>
              <a:rPr lang="uk-UA" sz="2000" dirty="0">
                <a:solidFill>
                  <a:schemeClr val="bg1"/>
                </a:solidFill>
                <a:latin typeface="Ubuntu"/>
                <a:ea typeface="Calibri" panose="020F0502020204030204" pitchFamily="34" charset="0"/>
                <a:cs typeface="Times New Roman" panose="02020603050405020304" pitchFamily="18" charset="0"/>
              </a:rPr>
              <a:t>Надавалася науково-методична допомога старостатам громади в упорядкуванні справ колишніх сільських рад. </a:t>
            </a:r>
          </a:p>
          <a:p>
            <a:pPr algn="just">
              <a:lnSpc>
                <a:spcPct val="107000"/>
              </a:lnSpc>
              <a:spcAft>
                <a:spcPts val="800"/>
              </a:spcAft>
              <a:tabLst>
                <a:tab pos="3690620" algn="l"/>
              </a:tabLst>
            </a:pPr>
            <a:r>
              <a:rPr lang="uk-UA" sz="2000" dirty="0">
                <a:solidFill>
                  <a:schemeClr val="bg1"/>
                </a:solidFill>
                <a:latin typeface="Ubuntu"/>
                <a:ea typeface="Calibri" panose="020F0502020204030204" pitchFamily="34" charset="0"/>
                <a:cs typeface="Times New Roman" panose="02020603050405020304" pitchFamily="18" charset="0"/>
              </a:rPr>
              <a:t> Завершено упорядкування документів </a:t>
            </a:r>
            <a:r>
              <a:rPr lang="uk-UA" sz="2000" dirty="0" err="1">
                <a:solidFill>
                  <a:schemeClr val="bg1"/>
                </a:solidFill>
                <a:latin typeface="Ubuntu"/>
                <a:ea typeface="Calibri" panose="020F0502020204030204" pitchFamily="34" charset="0"/>
                <a:cs typeface="Times New Roman" panose="02020603050405020304" pitchFamily="18" charset="0"/>
              </a:rPr>
              <a:t>Угнівської</a:t>
            </a:r>
            <a:r>
              <a:rPr lang="uk-UA" sz="2000" dirty="0">
                <a:solidFill>
                  <a:schemeClr val="bg1"/>
                </a:solidFill>
                <a:latin typeface="Ubuntu"/>
                <a:ea typeface="Calibri" panose="020F0502020204030204" pitchFamily="34" charset="0"/>
                <a:cs typeface="Times New Roman" panose="02020603050405020304" pitchFamily="18" charset="0"/>
              </a:rPr>
              <a:t> міської ради, </a:t>
            </a:r>
            <a:r>
              <a:rPr lang="uk-UA" sz="2000" dirty="0" err="1">
                <a:solidFill>
                  <a:schemeClr val="bg1"/>
                </a:solidFill>
                <a:latin typeface="Ubuntu"/>
                <a:ea typeface="Calibri" panose="020F0502020204030204" pitchFamily="34" charset="0"/>
                <a:cs typeface="Times New Roman" panose="02020603050405020304" pitchFamily="18" charset="0"/>
              </a:rPr>
              <a:t>Хлівчанської</a:t>
            </a:r>
            <a:r>
              <a:rPr lang="uk-UA" sz="2000" dirty="0">
                <a:solidFill>
                  <a:schemeClr val="bg1"/>
                </a:solidFill>
                <a:latin typeface="Ubuntu"/>
                <a:ea typeface="Calibri" panose="020F0502020204030204" pitchFamily="34" charset="0"/>
                <a:cs typeface="Times New Roman" panose="02020603050405020304" pitchFamily="18" charset="0"/>
              </a:rPr>
              <a:t>, </a:t>
            </a:r>
            <a:r>
              <a:rPr lang="uk-UA" sz="2000" dirty="0" err="1">
                <a:solidFill>
                  <a:schemeClr val="bg1"/>
                </a:solidFill>
                <a:latin typeface="Ubuntu"/>
                <a:ea typeface="Calibri" panose="020F0502020204030204" pitchFamily="34" charset="0"/>
                <a:cs typeface="Times New Roman" panose="02020603050405020304" pitchFamily="18" charset="0"/>
              </a:rPr>
              <a:t>Жужелянської</a:t>
            </a:r>
            <a:r>
              <a:rPr lang="uk-UA" sz="2000" dirty="0">
                <a:solidFill>
                  <a:schemeClr val="bg1"/>
                </a:solidFill>
                <a:latin typeface="Ubuntu"/>
                <a:ea typeface="Calibri" panose="020F0502020204030204" pitchFamily="34" charset="0"/>
                <a:cs typeface="Times New Roman" panose="02020603050405020304" pitchFamily="18" charset="0"/>
              </a:rPr>
              <a:t> та </a:t>
            </a:r>
            <a:r>
              <a:rPr lang="uk-UA" sz="2000" dirty="0" err="1">
                <a:solidFill>
                  <a:schemeClr val="bg1"/>
                </a:solidFill>
                <a:latin typeface="Ubuntu"/>
                <a:ea typeface="Calibri" panose="020F0502020204030204" pitchFamily="34" charset="0"/>
                <a:cs typeface="Times New Roman" panose="02020603050405020304" pitchFamily="18" charset="0"/>
              </a:rPr>
              <a:t>Карівської</a:t>
            </a:r>
            <a:r>
              <a:rPr lang="uk-UA" sz="2000" dirty="0">
                <a:solidFill>
                  <a:schemeClr val="bg1"/>
                </a:solidFill>
                <a:latin typeface="Ubuntu"/>
                <a:ea typeface="Calibri" panose="020F0502020204030204" pitchFamily="34" charset="0"/>
                <a:cs typeface="Times New Roman" panose="02020603050405020304" pitchFamily="18" charset="0"/>
              </a:rPr>
              <a:t> сільських рад. </a:t>
            </a:r>
          </a:p>
        </p:txBody>
      </p:sp>
      <p:pic>
        <p:nvPicPr>
          <p:cNvPr id="13314" name="Picture 2" descr="Архів">
            <a:extLst>
              <a:ext uri="{FF2B5EF4-FFF2-40B4-BE49-F238E27FC236}">
                <a16:creationId xmlns:a16="http://schemas.microsoft.com/office/drawing/2014/main" id="{F0A3D736-57A6-4505-B318-1DC573E7D4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932811"/>
            <a:ext cx="3200400" cy="192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857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85800" y="914400"/>
            <a:ext cx="7844686" cy="4619854"/>
          </a:xfrm>
          <a:prstGeom prst="rect">
            <a:avLst/>
          </a:prstGeom>
        </p:spPr>
        <p:txBody>
          <a:bodyPr wrap="square">
            <a:spAutoFit/>
          </a:bodyPr>
          <a:lstStyle/>
          <a:p>
            <a:pPr algn="ctr">
              <a:lnSpc>
                <a:spcPct val="150000"/>
              </a:lnSpc>
            </a:pPr>
            <a:r>
              <a:rPr lang="uk-UA" dirty="0" err="1">
                <a:solidFill>
                  <a:schemeClr val="bg1"/>
                </a:solidFill>
              </a:rPr>
              <a:t>Органiзовую</a:t>
            </a:r>
            <a:r>
              <a:rPr lang="uk-UA" dirty="0">
                <a:solidFill>
                  <a:schemeClr val="bg1"/>
                </a:solidFill>
              </a:rPr>
              <a:t> </a:t>
            </a:r>
            <a:r>
              <a:rPr lang="uk-UA" dirty="0" err="1">
                <a:solidFill>
                  <a:schemeClr val="bg1"/>
                </a:solidFill>
              </a:rPr>
              <a:t>взаємодiю</a:t>
            </a:r>
            <a:r>
              <a:rPr lang="uk-UA" dirty="0">
                <a:solidFill>
                  <a:schemeClr val="bg1"/>
                </a:solidFill>
              </a:rPr>
              <a:t> з:</a:t>
            </a:r>
          </a:p>
          <a:p>
            <a:pPr>
              <a:lnSpc>
                <a:spcPct val="150000"/>
              </a:lnSpc>
            </a:pPr>
            <a:endParaRPr lang="ru-RU" dirty="0">
              <a:solidFill>
                <a:schemeClr val="bg1"/>
              </a:solidFill>
            </a:endParaRPr>
          </a:p>
          <a:p>
            <a:pPr marL="285750" indent="-285750">
              <a:lnSpc>
                <a:spcPct val="150000"/>
              </a:lnSpc>
              <a:buFontTx/>
              <a:buChar char="-"/>
            </a:pPr>
            <a:r>
              <a:rPr lang="uk-UA" dirty="0">
                <a:solidFill>
                  <a:schemeClr val="bg1"/>
                </a:solidFill>
              </a:rPr>
              <a:t>правоохоронними органами;</a:t>
            </a:r>
          </a:p>
          <a:p>
            <a:pPr marL="285750" indent="-285750">
              <a:lnSpc>
                <a:spcPct val="150000"/>
              </a:lnSpc>
              <a:buFontTx/>
              <a:buChar char="-"/>
            </a:pPr>
            <a:endParaRPr lang="ru-RU" dirty="0">
              <a:solidFill>
                <a:schemeClr val="bg1"/>
              </a:solidFill>
            </a:endParaRPr>
          </a:p>
          <a:p>
            <a:pPr>
              <a:lnSpc>
                <a:spcPct val="150000"/>
              </a:lnSpc>
            </a:pPr>
            <a:r>
              <a:rPr lang="uk-UA" dirty="0">
                <a:solidFill>
                  <a:schemeClr val="bg1"/>
                </a:solidFill>
              </a:rPr>
              <a:t>-  старостами виконавчого комітету </a:t>
            </a:r>
            <a:r>
              <a:rPr lang="uk-UA" dirty="0" err="1">
                <a:solidFill>
                  <a:schemeClr val="bg1"/>
                </a:solidFill>
              </a:rPr>
              <a:t>Белзької</a:t>
            </a:r>
            <a:r>
              <a:rPr lang="uk-UA" dirty="0">
                <a:solidFill>
                  <a:schemeClr val="bg1"/>
                </a:solidFill>
              </a:rPr>
              <a:t> міської ради Львівської області;</a:t>
            </a:r>
            <a:endParaRPr lang="ru-RU" dirty="0">
              <a:solidFill>
                <a:schemeClr val="bg1"/>
              </a:solidFill>
            </a:endParaRPr>
          </a:p>
          <a:p>
            <a:pPr>
              <a:lnSpc>
                <a:spcPct val="150000"/>
              </a:lnSpc>
            </a:pPr>
            <a:r>
              <a:rPr lang="uk-UA" dirty="0">
                <a:solidFill>
                  <a:schemeClr val="bg1"/>
                </a:solidFill>
              </a:rPr>
              <a:t> </a:t>
            </a:r>
            <a:endParaRPr lang="ru-RU" dirty="0">
              <a:solidFill>
                <a:schemeClr val="bg1"/>
              </a:solidFill>
            </a:endParaRPr>
          </a:p>
          <a:p>
            <a:pPr algn="ctr">
              <a:lnSpc>
                <a:spcPct val="150000"/>
              </a:lnSpc>
            </a:pPr>
            <a:r>
              <a:rPr lang="uk-UA" dirty="0" err="1">
                <a:solidFill>
                  <a:schemeClr val="bg1"/>
                </a:solidFill>
              </a:rPr>
              <a:t>Органiзовую</a:t>
            </a:r>
            <a:r>
              <a:rPr lang="uk-UA" dirty="0">
                <a:solidFill>
                  <a:schemeClr val="bg1"/>
                </a:solidFill>
              </a:rPr>
              <a:t> роботу </a:t>
            </a:r>
            <a:r>
              <a:rPr lang="uk-UA" dirty="0" err="1">
                <a:solidFill>
                  <a:schemeClr val="bg1"/>
                </a:solidFill>
              </a:rPr>
              <a:t>комiсiй</a:t>
            </a:r>
            <a:r>
              <a:rPr lang="uk-UA" dirty="0">
                <a:solidFill>
                  <a:schemeClr val="bg1"/>
                </a:solidFill>
              </a:rPr>
              <a:t>:</a:t>
            </a:r>
          </a:p>
          <a:p>
            <a:pPr algn="ctr">
              <a:lnSpc>
                <a:spcPct val="150000"/>
              </a:lnSpc>
            </a:pPr>
            <a:endParaRPr lang="ru-RU" dirty="0">
              <a:solidFill>
                <a:schemeClr val="bg1"/>
              </a:solidFill>
            </a:endParaRPr>
          </a:p>
          <a:p>
            <a:pPr marL="285750" indent="-285750">
              <a:lnSpc>
                <a:spcPct val="150000"/>
              </a:lnSpc>
              <a:buFontTx/>
              <a:buChar char="-"/>
            </a:pPr>
            <a:r>
              <a:rPr lang="uk-UA" dirty="0">
                <a:solidFill>
                  <a:schemeClr val="bg1"/>
                </a:solidFill>
              </a:rPr>
              <a:t>громадської з житлових питань;</a:t>
            </a:r>
          </a:p>
          <a:p>
            <a:pPr marL="285750" indent="-285750">
              <a:lnSpc>
                <a:spcPct val="150000"/>
              </a:lnSpc>
              <a:buFontTx/>
              <a:buChar char="-"/>
            </a:pPr>
            <a:endParaRPr lang="ru-RU" dirty="0">
              <a:solidFill>
                <a:schemeClr val="bg1"/>
              </a:solidFill>
            </a:endParaRPr>
          </a:p>
          <a:p>
            <a:pPr>
              <a:lnSpc>
                <a:spcPct val="150000"/>
              </a:lnSpc>
            </a:pPr>
            <a:r>
              <a:rPr lang="uk-UA" dirty="0">
                <a:solidFill>
                  <a:schemeClr val="bg1"/>
                </a:solidFill>
              </a:rPr>
              <a:t>- з питань розгляду звернень громадян.</a:t>
            </a:r>
            <a:endParaRPr lang="ru-RU" dirty="0">
              <a:solidFill>
                <a:schemeClr val="bg1"/>
              </a:solidFill>
            </a:endParaRPr>
          </a:p>
        </p:txBody>
      </p:sp>
    </p:spTree>
    <p:extLst>
      <p:ext uri="{BB962C8B-B14F-4D97-AF65-F5344CB8AC3E}">
        <p14:creationId xmlns:p14="http://schemas.microsoft.com/office/powerpoint/2010/main" val="24964870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BE1728-7C89-458F-BCF5-B0F9D340A155}"/>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D21B825A-76A4-42F8-8BCD-00B68B455B7D}"/>
              </a:ext>
            </a:extLst>
          </p:cNvPr>
          <p:cNvSpPr>
            <a:spLocks noGrp="1"/>
          </p:cNvSpPr>
          <p:nvPr>
            <p:ph type="body" idx="1"/>
          </p:nvPr>
        </p:nvSpPr>
        <p:spPr/>
        <p:txBody>
          <a:bodyPr/>
          <a:lstStyle/>
          <a:p>
            <a:endParaRPr lang="uk-UA" dirty="0"/>
          </a:p>
        </p:txBody>
      </p:sp>
      <p:pic>
        <p:nvPicPr>
          <p:cNvPr id="4" name="Picture 2" descr="S:\добротвір\Банер\7.jpg">
            <a:extLst>
              <a:ext uri="{FF2B5EF4-FFF2-40B4-BE49-F238E27FC236}">
                <a16:creationId xmlns:a16="http://schemas.microsoft.com/office/drawing/2014/main" id="{F5E5658C-C3D7-416E-B355-C91A714D859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добротвір\Банер\7.jpg">
            <a:extLst>
              <a:ext uri="{FF2B5EF4-FFF2-40B4-BE49-F238E27FC236}">
                <a16:creationId xmlns:a16="http://schemas.microsoft.com/office/drawing/2014/main" id="{75A39548-DA24-4FE4-8E17-BBA202B4397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546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2B54234-69BE-4093-A3A6-1B264E67F3C5}"/>
              </a:ext>
            </a:extLst>
          </p:cNvPr>
          <p:cNvSpPr txBox="1"/>
          <p:nvPr/>
        </p:nvSpPr>
        <p:spPr>
          <a:xfrm>
            <a:off x="2352040" y="3014395"/>
            <a:ext cx="4704080" cy="1569660"/>
          </a:xfrm>
          <a:prstGeom prst="rect">
            <a:avLst/>
          </a:prstGeom>
          <a:noFill/>
        </p:spPr>
        <p:txBody>
          <a:bodyPr wrap="square">
            <a:spAutoFit/>
          </a:bodyPr>
          <a:lstStyle/>
          <a:p>
            <a:pPr algn="ctr"/>
            <a:r>
              <a:rPr lang="ru-RU" sz="3200" dirty="0">
                <a:solidFill>
                  <a:schemeClr val="bg1"/>
                </a:solidFill>
              </a:rPr>
              <a:t>За </a:t>
            </a:r>
            <a:r>
              <a:rPr lang="ru-RU" sz="3200" dirty="0" err="1">
                <a:solidFill>
                  <a:schemeClr val="bg1"/>
                </a:solidFill>
              </a:rPr>
              <a:t>звітний</a:t>
            </a:r>
            <a:r>
              <a:rPr lang="ru-RU" sz="3200" dirty="0">
                <a:solidFill>
                  <a:schemeClr val="bg1"/>
                </a:solidFill>
              </a:rPr>
              <a:t>  </a:t>
            </a:r>
            <a:r>
              <a:rPr lang="ru-RU" sz="3200" dirty="0" err="1">
                <a:solidFill>
                  <a:schemeClr val="bg1"/>
                </a:solidFill>
              </a:rPr>
              <a:t>період</a:t>
            </a:r>
            <a:r>
              <a:rPr lang="ru-RU" sz="3200" dirty="0">
                <a:solidFill>
                  <a:schemeClr val="bg1"/>
                </a:solidFill>
              </a:rPr>
              <a:t>  2023 року </a:t>
            </a:r>
          </a:p>
          <a:p>
            <a:pPr algn="ctr"/>
            <a:r>
              <a:rPr lang="ru-RU" sz="3200" dirty="0">
                <a:solidFill>
                  <a:schemeClr val="bg1"/>
                </a:solidFill>
              </a:rPr>
              <a:t>подано </a:t>
            </a:r>
            <a:r>
              <a:rPr lang="ru-RU" sz="3200" dirty="0" err="1">
                <a:solidFill>
                  <a:schemeClr val="bg1"/>
                </a:solidFill>
              </a:rPr>
              <a:t>наступні</a:t>
            </a:r>
            <a:r>
              <a:rPr lang="ru-RU" sz="3200" dirty="0">
                <a:solidFill>
                  <a:schemeClr val="bg1"/>
                </a:solidFill>
              </a:rPr>
              <a:t> </a:t>
            </a:r>
            <a:r>
              <a:rPr lang="ru-RU" sz="3200" dirty="0" err="1">
                <a:solidFill>
                  <a:schemeClr val="bg1"/>
                </a:solidFill>
              </a:rPr>
              <a:t>проекти</a:t>
            </a:r>
            <a:endParaRPr lang="uk-UA" sz="3200" dirty="0">
              <a:solidFill>
                <a:schemeClr val="bg1"/>
              </a:solidFill>
            </a:endParaRPr>
          </a:p>
        </p:txBody>
      </p:sp>
    </p:spTree>
    <p:extLst>
      <p:ext uri="{BB962C8B-B14F-4D97-AF65-F5344CB8AC3E}">
        <p14:creationId xmlns:p14="http://schemas.microsoft.com/office/powerpoint/2010/main" val="3938883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403249-A12D-4D04-A1C4-F4D7FFA24123}"/>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EE258062-F41F-4238-A08D-849BB3D12068}"/>
              </a:ext>
            </a:extLst>
          </p:cNvPr>
          <p:cNvSpPr>
            <a:spLocks noGrp="1"/>
          </p:cNvSpPr>
          <p:nvPr>
            <p:ph type="body" idx="1"/>
          </p:nvPr>
        </p:nvSpPr>
        <p:spPr>
          <a:xfrm>
            <a:off x="3336925" y="3562539"/>
            <a:ext cx="2936314" cy="230347"/>
          </a:xfrm>
        </p:spPr>
        <p:txBody>
          <a:bodyPr/>
          <a:lstStyle/>
          <a:p>
            <a:endParaRPr lang="uk-UA" dirty="0"/>
          </a:p>
        </p:txBody>
      </p:sp>
      <p:pic>
        <p:nvPicPr>
          <p:cNvPr id="5" name="Picture 2" descr="S:\добротвір\Банер\7.jpg">
            <a:extLst>
              <a:ext uri="{FF2B5EF4-FFF2-40B4-BE49-F238E27FC236}">
                <a16:creationId xmlns:a16="http://schemas.microsoft.com/office/drawing/2014/main" id="{5FCDDDE9-28FF-4591-A1D0-826B889461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47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762B69F-EA29-4BD7-8C04-36175F5151E4}"/>
              </a:ext>
            </a:extLst>
          </p:cNvPr>
          <p:cNvSpPr txBox="1"/>
          <p:nvPr/>
        </p:nvSpPr>
        <p:spPr>
          <a:xfrm>
            <a:off x="609600" y="501853"/>
            <a:ext cx="8077200" cy="4491101"/>
          </a:xfrm>
          <a:prstGeom prst="rect">
            <a:avLst/>
          </a:prstGeom>
          <a:noFill/>
        </p:spPr>
        <p:txBody>
          <a:bodyPr wrap="square">
            <a:spAutoFit/>
          </a:bodyPr>
          <a:lstStyle/>
          <a:p>
            <a:pPr lvl="0">
              <a:lnSpc>
                <a:spcPct val="115000"/>
              </a:lnSpc>
              <a:spcAft>
                <a:spcPts val="0"/>
              </a:spcAft>
            </a:pPr>
            <a:r>
              <a:rPr lang="uk-UA" sz="1800" b="1" dirty="0">
                <a:solidFill>
                  <a:schemeClr val="bg1"/>
                </a:solidFill>
                <a:latin typeface="Times New Roman" panose="02020603050405020304" pitchFamily="18" charset="0"/>
                <a:ea typeface="Calibri"/>
                <a:cs typeface="Times New Roman" panose="02020603050405020304" pitchFamily="18" charset="0"/>
              </a:rPr>
              <a:t>1. «Нове будівництво центру надання адміністративних послуг (ЦНАП) Центр Дія по вул. </a:t>
            </a:r>
            <a:r>
              <a:rPr lang="uk-UA" sz="1800" b="1" dirty="0" err="1">
                <a:solidFill>
                  <a:schemeClr val="bg1"/>
                </a:solidFill>
                <a:latin typeface="Times New Roman" panose="02020603050405020304" pitchFamily="18" charset="0"/>
                <a:ea typeface="Calibri"/>
                <a:cs typeface="Times New Roman" panose="02020603050405020304" pitchFamily="18" charset="0"/>
              </a:rPr>
              <a:t>С.Бандери</a:t>
            </a:r>
            <a:r>
              <a:rPr lang="uk-UA" sz="1800" b="1" dirty="0">
                <a:solidFill>
                  <a:schemeClr val="bg1"/>
                </a:solidFill>
                <a:latin typeface="Times New Roman" panose="02020603050405020304" pitchFamily="18" charset="0"/>
                <a:ea typeface="Calibri"/>
                <a:cs typeface="Times New Roman" panose="02020603050405020304" pitchFamily="18" charset="0"/>
              </a:rPr>
              <a:t>, буд. 1, м. </a:t>
            </a:r>
            <a:r>
              <a:rPr lang="uk-UA" sz="1800" b="1" dirty="0" err="1">
                <a:solidFill>
                  <a:schemeClr val="bg1"/>
                </a:solidFill>
                <a:latin typeface="Times New Roman" panose="02020603050405020304" pitchFamily="18" charset="0"/>
                <a:ea typeface="Calibri"/>
                <a:cs typeface="Times New Roman" panose="02020603050405020304" pitchFamily="18" charset="0"/>
              </a:rPr>
              <a:t>Белз</a:t>
            </a:r>
            <a:r>
              <a:rPr lang="uk-UA" sz="1800" b="1" dirty="0">
                <a:solidFill>
                  <a:schemeClr val="bg1"/>
                </a:solidFill>
                <a:latin typeface="Times New Roman" panose="02020603050405020304" pitchFamily="18" charset="0"/>
                <a:ea typeface="Calibri"/>
                <a:cs typeface="Times New Roman" panose="02020603050405020304" pitchFamily="18" charset="0"/>
              </a:rPr>
              <a:t>, Червоноградського району, Львівської області» </a:t>
            </a:r>
          </a:p>
          <a:p>
            <a:pPr marL="342900" lvl="0" indent="-342900">
              <a:lnSpc>
                <a:spcPct val="115000"/>
              </a:lnSpc>
              <a:spcAft>
                <a:spcPts val="0"/>
              </a:spcAft>
              <a:buFont typeface="+mj-lt"/>
              <a:buAutoNum type="arabicPeriod"/>
            </a:pPr>
            <a:endParaRPr lang="uk-UA" sz="1600" dirty="0">
              <a:solidFill>
                <a:schemeClr val="bg1"/>
              </a:solidFill>
              <a:latin typeface="Times New Roman" panose="02020603050405020304" pitchFamily="18" charset="0"/>
              <a:ea typeface="Calibri"/>
              <a:cs typeface="Times New Roman" panose="02020603050405020304" pitchFamily="18" charset="0"/>
            </a:endParaRPr>
          </a:p>
          <a:p>
            <a:pPr lvl="0">
              <a:lnSpc>
                <a:spcPct val="115000"/>
              </a:lnSpc>
              <a:spcAft>
                <a:spcPts val="0"/>
              </a:spcAft>
            </a:pPr>
            <a:r>
              <a:rPr lang="uk-UA" sz="1800" dirty="0">
                <a:solidFill>
                  <a:schemeClr val="bg1"/>
                </a:solidFill>
                <a:latin typeface="Times New Roman" panose="02020603050405020304" pitchFamily="18" charset="0"/>
                <a:ea typeface="Calibri"/>
                <a:cs typeface="Times New Roman" panose="02020603050405020304" pitchFamily="18" charset="0"/>
              </a:rPr>
              <a:t>Отримано</a:t>
            </a:r>
            <a:r>
              <a:rPr lang="uk-UA" sz="1400" dirty="0">
                <a:solidFill>
                  <a:schemeClr val="bg1"/>
                </a:solidFill>
                <a:latin typeface="Times New Roman" panose="02020603050405020304" pitchFamily="18" charset="0"/>
                <a:ea typeface="Calibri"/>
                <a:cs typeface="Times New Roman" panose="02020603050405020304" pitchFamily="18" charset="0"/>
              </a:rPr>
              <a:t> </a:t>
            </a:r>
            <a:r>
              <a:rPr lang="uk-UA" sz="1800" dirty="0">
                <a:solidFill>
                  <a:schemeClr val="bg1"/>
                </a:solidFill>
                <a:latin typeface="Times New Roman" panose="02020603050405020304" pitchFamily="18" charset="0"/>
                <a:ea typeface="Calibri"/>
                <a:cs typeface="Times New Roman" panose="02020603050405020304" pitchFamily="18" charset="0"/>
              </a:rPr>
              <a:t> співфінансування з обласного бюджету</a:t>
            </a:r>
            <a:r>
              <a:rPr lang="uk-UA" sz="1400" dirty="0">
                <a:solidFill>
                  <a:schemeClr val="bg1"/>
                </a:solidFill>
                <a:latin typeface="Times New Roman" panose="02020603050405020304" pitchFamily="18" charset="0"/>
                <a:ea typeface="Calibri"/>
                <a:cs typeface="Times New Roman" panose="02020603050405020304" pitchFamily="18" charset="0"/>
              </a:rPr>
              <a:t> </a:t>
            </a:r>
            <a:r>
              <a:rPr lang="uk-UA" sz="1800" dirty="0">
                <a:solidFill>
                  <a:schemeClr val="bg1"/>
                </a:solidFill>
                <a:latin typeface="Times New Roman" panose="02020603050405020304" pitchFamily="18" charset="0"/>
                <a:ea typeface="Calibri"/>
                <a:cs typeface="Times New Roman" panose="02020603050405020304" pitchFamily="18" charset="0"/>
              </a:rPr>
              <a:t>на розвиток мережі центрів надання адміністративних послуг  в рамках Регіональної програми інформатизації  «Цифрова Львівщина» на 2022-2024 роки» </a:t>
            </a:r>
          </a:p>
          <a:p>
            <a:pPr marL="457200">
              <a:lnSpc>
                <a:spcPct val="115000"/>
              </a:lnSpc>
              <a:spcAft>
                <a:spcPts val="0"/>
              </a:spcAft>
            </a:pPr>
            <a:r>
              <a:rPr lang="uk-UA" b="1" dirty="0">
                <a:solidFill>
                  <a:schemeClr val="bg1"/>
                </a:solidFill>
                <a:latin typeface="Times New Roman"/>
                <a:ea typeface="Calibri"/>
                <a:cs typeface="Times New Roman"/>
              </a:rPr>
              <a:t>Вартість </a:t>
            </a:r>
            <a:r>
              <a:rPr lang="uk-UA" b="1" dirty="0" err="1">
                <a:solidFill>
                  <a:schemeClr val="bg1"/>
                </a:solidFill>
                <a:latin typeface="Times New Roman"/>
                <a:ea typeface="Calibri"/>
                <a:cs typeface="Times New Roman"/>
              </a:rPr>
              <a:t>проєкту</a:t>
            </a:r>
            <a:r>
              <a:rPr lang="uk-UA" b="1" dirty="0">
                <a:solidFill>
                  <a:schemeClr val="bg1"/>
                </a:solidFill>
                <a:latin typeface="Times New Roman"/>
                <a:ea typeface="Calibri"/>
                <a:cs typeface="Times New Roman"/>
              </a:rPr>
              <a:t>:</a:t>
            </a:r>
            <a:r>
              <a:rPr lang="uk-UA" dirty="0">
                <a:solidFill>
                  <a:schemeClr val="bg1"/>
                </a:solidFill>
                <a:latin typeface="Times New Roman"/>
                <a:ea typeface="Calibri"/>
                <a:cs typeface="Times New Roman"/>
              </a:rPr>
              <a:t> </a:t>
            </a:r>
            <a:r>
              <a:rPr lang="uk-UA" b="1" dirty="0">
                <a:solidFill>
                  <a:schemeClr val="bg1"/>
                </a:solidFill>
                <a:latin typeface="Times New Roman"/>
                <a:ea typeface="Calibri"/>
                <a:cs typeface="Times New Roman"/>
              </a:rPr>
              <a:t>13 292 180,00  грн.</a:t>
            </a:r>
          </a:p>
          <a:p>
            <a:pPr marL="457200">
              <a:lnSpc>
                <a:spcPct val="115000"/>
              </a:lnSpc>
              <a:spcAft>
                <a:spcPts val="0"/>
              </a:spcAft>
            </a:pPr>
            <a:r>
              <a:rPr lang="uk-UA" b="1" dirty="0">
                <a:solidFill>
                  <a:schemeClr val="bg1"/>
                </a:solidFill>
                <a:latin typeface="Times New Roman"/>
                <a:ea typeface="Calibri"/>
                <a:cs typeface="Times New Roman"/>
              </a:rPr>
              <a:t>з них кошти </a:t>
            </a:r>
          </a:p>
          <a:p>
            <a:pPr marL="457200">
              <a:lnSpc>
                <a:spcPct val="115000"/>
              </a:lnSpc>
              <a:spcAft>
                <a:spcPts val="0"/>
              </a:spcAft>
            </a:pPr>
            <a:r>
              <a:rPr lang="uk-UA" b="1" dirty="0">
                <a:solidFill>
                  <a:schemeClr val="bg1"/>
                </a:solidFill>
                <a:latin typeface="Times New Roman"/>
                <a:ea typeface="Calibri"/>
                <a:cs typeface="Times New Roman"/>
              </a:rPr>
              <a:t>- місцевого бюджету 3  365 215,00грн.</a:t>
            </a:r>
          </a:p>
          <a:p>
            <a:pPr marL="457200">
              <a:lnSpc>
                <a:spcPct val="115000"/>
              </a:lnSpc>
              <a:spcAft>
                <a:spcPts val="0"/>
              </a:spcAft>
            </a:pPr>
            <a:r>
              <a:rPr lang="uk-UA" b="1" dirty="0">
                <a:solidFill>
                  <a:schemeClr val="bg1"/>
                </a:solidFill>
                <a:latin typeface="Times New Roman"/>
                <a:ea typeface="Calibri"/>
                <a:cs typeface="Times New Roman"/>
              </a:rPr>
              <a:t>-  обласного бюджету 9 926  964,00грн.  </a:t>
            </a:r>
            <a:endParaRPr lang="uk-UA" sz="1400" b="1" dirty="0">
              <a:solidFill>
                <a:schemeClr val="bg1"/>
              </a:solidFill>
              <a:ea typeface="Calibri"/>
              <a:cs typeface="Times New Roman"/>
            </a:endParaRPr>
          </a:p>
          <a:p>
            <a:pPr marL="457200" algn="just">
              <a:lnSpc>
                <a:spcPct val="115000"/>
              </a:lnSpc>
              <a:spcAft>
                <a:spcPts val="0"/>
              </a:spcAft>
            </a:pPr>
            <a:r>
              <a:rPr lang="uk-UA" b="1" dirty="0">
                <a:solidFill>
                  <a:schemeClr val="bg1"/>
                </a:solidFill>
                <a:latin typeface="Times New Roman"/>
                <a:ea typeface="Calibri"/>
                <a:cs typeface="Times New Roman"/>
              </a:rPr>
              <a:t>Короткий опис</a:t>
            </a:r>
            <a:r>
              <a:rPr lang="uk-UA" dirty="0">
                <a:solidFill>
                  <a:schemeClr val="bg1"/>
                </a:solidFill>
                <a:latin typeface="Times New Roman"/>
                <a:ea typeface="Calibri"/>
                <a:cs typeface="Times New Roman"/>
              </a:rPr>
              <a:t>: буде збудовано показовий та інноваційний ЦНАП загальною площею 164,38м2  з комфортними умовами для надання якісних адміністративних послуг мешканцям громади. </a:t>
            </a:r>
            <a:endParaRPr lang="uk-UA" sz="1800" dirty="0">
              <a:solidFill>
                <a:schemeClr val="bg1"/>
              </a:solidFill>
              <a:latin typeface="Times New Roman" panose="02020603050405020304" pitchFamily="18" charset="0"/>
              <a:ea typeface="Calibri"/>
              <a:cs typeface="Times New Roman" panose="02020603050405020304" pitchFamily="18" charset="0"/>
            </a:endParaRPr>
          </a:p>
        </p:txBody>
      </p:sp>
    </p:spTree>
    <p:extLst>
      <p:ext uri="{BB962C8B-B14F-4D97-AF65-F5344CB8AC3E}">
        <p14:creationId xmlns:p14="http://schemas.microsoft.com/office/powerpoint/2010/main" val="2190913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Happy\Downloads\Telegram Desktop\photo_2023-09-14_12-15-52.jpg">
            <a:extLst>
              <a:ext uri="{FF2B5EF4-FFF2-40B4-BE49-F238E27FC236}">
                <a16:creationId xmlns:a16="http://schemas.microsoft.com/office/drawing/2014/main" id="{72288BF4-865C-46CA-AD8D-803EBABF12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159"/>
            <a:ext cx="9179421" cy="703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9252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D435515-3D3A-4826-92D3-BDCF3A4D3F6F}"/>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6F8734EB-5FAF-498D-9B49-3ED395BFE2C4}"/>
              </a:ext>
            </a:extLst>
          </p:cNvPr>
          <p:cNvSpPr>
            <a:spLocks noGrp="1"/>
          </p:cNvSpPr>
          <p:nvPr>
            <p:ph type="body" idx="1"/>
          </p:nvPr>
        </p:nvSpPr>
        <p:spPr/>
        <p:txBody>
          <a:bodyPr/>
          <a:lstStyle/>
          <a:p>
            <a:endParaRPr lang="uk-UA" dirty="0"/>
          </a:p>
        </p:txBody>
      </p:sp>
      <p:pic>
        <p:nvPicPr>
          <p:cNvPr id="5" name="Picture 2" descr="S:\добротвір\Банер\7.jpg">
            <a:extLst>
              <a:ext uri="{FF2B5EF4-FFF2-40B4-BE49-F238E27FC236}">
                <a16:creationId xmlns:a16="http://schemas.microsoft.com/office/drawing/2014/main" id="{4AC39223-F438-4682-9405-D717199428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25C86FF-B45E-40CF-9D76-E6643778D9E5}"/>
              </a:ext>
            </a:extLst>
          </p:cNvPr>
          <p:cNvSpPr txBox="1"/>
          <p:nvPr/>
        </p:nvSpPr>
        <p:spPr>
          <a:xfrm>
            <a:off x="609600" y="872370"/>
            <a:ext cx="7924800" cy="4213269"/>
          </a:xfrm>
          <a:prstGeom prst="rect">
            <a:avLst/>
          </a:prstGeom>
          <a:noFill/>
        </p:spPr>
        <p:txBody>
          <a:bodyPr wrap="square">
            <a:spAutoFit/>
          </a:bodyPr>
          <a:lstStyle/>
          <a:p>
            <a:pPr marL="457200">
              <a:lnSpc>
                <a:spcPct val="115000"/>
              </a:lnSpc>
              <a:spcAft>
                <a:spcPts val="0"/>
              </a:spcAft>
            </a:pPr>
            <a:r>
              <a:rPr lang="uk-UA" sz="1800" dirty="0">
                <a:solidFill>
                  <a:schemeClr val="bg1"/>
                </a:solidFill>
                <a:latin typeface="Times New Roman"/>
                <a:ea typeface="Calibri"/>
                <a:cs typeface="Times New Roman"/>
              </a:rPr>
              <a:t>При розробленні </a:t>
            </a:r>
            <a:r>
              <a:rPr lang="uk-UA" sz="1800" dirty="0" err="1">
                <a:solidFill>
                  <a:schemeClr val="bg1"/>
                </a:solidFill>
                <a:latin typeface="Times New Roman"/>
                <a:ea typeface="Calibri"/>
                <a:cs typeface="Times New Roman"/>
              </a:rPr>
              <a:t>проєктно</a:t>
            </a:r>
            <a:r>
              <a:rPr lang="uk-UA" sz="1800" dirty="0">
                <a:solidFill>
                  <a:schemeClr val="bg1"/>
                </a:solidFill>
                <a:latin typeface="Times New Roman"/>
                <a:ea typeface="Calibri"/>
                <a:cs typeface="Times New Roman"/>
              </a:rPr>
              <a:t>-кошторисної документації по </a:t>
            </a:r>
            <a:r>
              <a:rPr lang="uk-UA" sz="1800" dirty="0" err="1">
                <a:solidFill>
                  <a:schemeClr val="bg1"/>
                </a:solidFill>
                <a:latin typeface="Times New Roman"/>
                <a:ea typeface="Calibri"/>
                <a:cs typeface="Times New Roman"/>
              </a:rPr>
              <a:t>проєкту</a:t>
            </a:r>
            <a:r>
              <a:rPr lang="uk-UA" sz="1800" dirty="0">
                <a:solidFill>
                  <a:schemeClr val="bg1"/>
                </a:solidFill>
                <a:latin typeface="Times New Roman"/>
                <a:ea typeface="Calibri"/>
                <a:cs typeface="Times New Roman"/>
              </a:rPr>
              <a:t> були враховані такі основні критерії якості ЦНАП: </a:t>
            </a:r>
            <a:endParaRPr lang="uk-UA" sz="1400" dirty="0">
              <a:solidFill>
                <a:schemeClr val="bg1"/>
              </a:solidFill>
              <a:ea typeface="Calibri"/>
              <a:cs typeface="Times New Roman"/>
            </a:endParaRPr>
          </a:p>
          <a:p>
            <a:pPr marL="457200">
              <a:lnSpc>
                <a:spcPct val="115000"/>
              </a:lnSpc>
              <a:spcAft>
                <a:spcPts val="0"/>
              </a:spcAft>
            </a:pPr>
            <a:r>
              <a:rPr lang="uk-UA" sz="1800" dirty="0">
                <a:solidFill>
                  <a:schemeClr val="bg1"/>
                </a:solidFill>
                <a:latin typeface="Times New Roman"/>
                <a:ea typeface="Calibri"/>
                <a:cs typeface="Times New Roman"/>
              </a:rPr>
              <a:t>наявність конференц – залу, безоплатне паркування авто, достатня кількість робочих місць для  працівників для швидкого обслуговування громадян, у дизайні приміщення використані рекомендовані фонові та контрастні кольори, місце для самообслуговування, передбачено пандуси, поручні, кнопки виклику, передбачено навігаційні вказівники та схеми, ігровий простір та сповивальний столик для відвідувачів із дітьми, вбиральня для людей з інвалідністю, паркування транспортних засобів для людей з </a:t>
            </a:r>
            <a:r>
              <a:rPr lang="uk-UA" sz="1800" dirty="0" err="1">
                <a:solidFill>
                  <a:schemeClr val="bg1"/>
                </a:solidFill>
                <a:latin typeface="Times New Roman"/>
                <a:ea typeface="Calibri"/>
                <a:cs typeface="Times New Roman"/>
              </a:rPr>
              <a:t>інвалідністюю</a:t>
            </a:r>
            <a:r>
              <a:rPr lang="uk-UA" sz="1800" dirty="0">
                <a:solidFill>
                  <a:schemeClr val="bg1"/>
                </a:solidFill>
                <a:latin typeface="Times New Roman"/>
                <a:ea typeface="Calibri"/>
                <a:cs typeface="Times New Roman"/>
              </a:rPr>
              <a:t>. </a:t>
            </a:r>
            <a:endParaRPr lang="uk-UA" sz="1400" dirty="0">
              <a:solidFill>
                <a:schemeClr val="bg1"/>
              </a:solidFill>
              <a:ea typeface="Calibri"/>
              <a:cs typeface="Times New Roman"/>
            </a:endParaRPr>
          </a:p>
          <a:p>
            <a:pPr marL="457200">
              <a:lnSpc>
                <a:spcPct val="115000"/>
              </a:lnSpc>
              <a:spcAft>
                <a:spcPts val="0"/>
              </a:spcAft>
            </a:pPr>
            <a:r>
              <a:rPr lang="uk-UA" sz="1800" b="1" dirty="0">
                <a:solidFill>
                  <a:schemeClr val="bg1"/>
                </a:solidFill>
                <a:latin typeface="Times New Roman"/>
                <a:ea typeface="Calibri"/>
                <a:cs typeface="Times New Roman"/>
              </a:rPr>
              <a:t> </a:t>
            </a:r>
          </a:p>
          <a:p>
            <a:pPr marL="457200">
              <a:lnSpc>
                <a:spcPct val="115000"/>
              </a:lnSpc>
              <a:spcAft>
                <a:spcPts val="0"/>
              </a:spcAft>
            </a:pPr>
            <a:r>
              <a:rPr lang="uk-UA" sz="1800" b="1" dirty="0">
                <a:solidFill>
                  <a:schemeClr val="bg1"/>
                </a:solidFill>
                <a:latin typeface="Times New Roman"/>
                <a:ea typeface="Calibri"/>
                <a:cs typeface="Times New Roman"/>
              </a:rPr>
              <a:t>Етап реалізації</a:t>
            </a:r>
            <a:r>
              <a:rPr lang="uk-UA" sz="1800" dirty="0">
                <a:solidFill>
                  <a:schemeClr val="bg1"/>
                </a:solidFill>
                <a:latin typeface="Times New Roman"/>
                <a:ea typeface="Calibri"/>
                <a:cs typeface="Times New Roman"/>
              </a:rPr>
              <a:t>: проведено інженерно-геологічні вишукування,</a:t>
            </a:r>
            <a:endParaRPr lang="uk-UA" sz="1400" dirty="0">
              <a:solidFill>
                <a:schemeClr val="bg1"/>
              </a:solidFill>
              <a:ea typeface="Calibri"/>
              <a:cs typeface="Times New Roman"/>
            </a:endParaRPr>
          </a:p>
          <a:p>
            <a:pPr marL="457200">
              <a:lnSpc>
                <a:spcPct val="115000"/>
              </a:lnSpc>
              <a:spcAft>
                <a:spcPts val="1000"/>
              </a:spcAft>
            </a:pPr>
            <a:r>
              <a:rPr lang="uk-UA" sz="1800" dirty="0">
                <a:solidFill>
                  <a:schemeClr val="bg1"/>
                </a:solidFill>
                <a:latin typeface="Times New Roman"/>
                <a:ea typeface="Calibri"/>
                <a:cs typeface="Times New Roman"/>
              </a:rPr>
              <a:t>попередні археологічні дослідження, закінчуються будівельні роботи</a:t>
            </a:r>
            <a:endParaRPr lang="uk-UA" sz="1400" dirty="0">
              <a:solidFill>
                <a:schemeClr val="bg1"/>
              </a:solidFill>
              <a:ea typeface="Calibri"/>
              <a:cs typeface="Times New Roman"/>
            </a:endParaRPr>
          </a:p>
        </p:txBody>
      </p:sp>
    </p:spTree>
    <p:extLst>
      <p:ext uri="{BB962C8B-B14F-4D97-AF65-F5344CB8AC3E}">
        <p14:creationId xmlns:p14="http://schemas.microsoft.com/office/powerpoint/2010/main" val="30253804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1A6B2F-ECB3-4E65-AD66-A5BF19421253}"/>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911D0CE1-EEB6-4810-95D8-45AD09431330}"/>
              </a:ext>
            </a:extLst>
          </p:cNvPr>
          <p:cNvSpPr>
            <a:spLocks noGrp="1"/>
          </p:cNvSpPr>
          <p:nvPr>
            <p:ph type="body" idx="1"/>
          </p:nvPr>
        </p:nvSpPr>
        <p:spPr/>
        <p:txBody>
          <a:bodyPr/>
          <a:lstStyle/>
          <a:p>
            <a:endParaRPr lang="uk-UA" dirty="0"/>
          </a:p>
        </p:txBody>
      </p:sp>
      <p:pic>
        <p:nvPicPr>
          <p:cNvPr id="4" name="Picture 2" descr="S:\добротвір\Банер\7.jpg">
            <a:extLst>
              <a:ext uri="{FF2B5EF4-FFF2-40B4-BE49-F238E27FC236}">
                <a16:creationId xmlns:a16="http://schemas.microsoft.com/office/drawing/2014/main" id="{89D7AF47-422A-476F-A08B-9BE9F52B75F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8C8725F-8C8E-4AE4-9FB9-DA6E519E2160}"/>
              </a:ext>
            </a:extLst>
          </p:cNvPr>
          <p:cNvSpPr txBox="1"/>
          <p:nvPr/>
        </p:nvSpPr>
        <p:spPr>
          <a:xfrm>
            <a:off x="685799" y="381000"/>
            <a:ext cx="8197215" cy="6425157"/>
          </a:xfrm>
          <a:prstGeom prst="rect">
            <a:avLst/>
          </a:prstGeom>
          <a:noFill/>
        </p:spPr>
        <p:txBody>
          <a:bodyPr wrap="square">
            <a:spAutoFit/>
          </a:bodyPr>
          <a:lstStyle/>
          <a:p>
            <a:pPr>
              <a:lnSpc>
                <a:spcPct val="115000"/>
              </a:lnSpc>
              <a:spcAft>
                <a:spcPts val="1000"/>
              </a:spcAft>
            </a:pPr>
            <a:r>
              <a:rPr lang="uk-UA" sz="2000" dirty="0">
                <a:solidFill>
                  <a:schemeClr val="bg1"/>
                </a:solidFill>
                <a:latin typeface="Times New Roman"/>
                <a:ea typeface="Calibri"/>
                <a:cs typeface="Times New Roman"/>
              </a:rPr>
              <a:t>2. </a:t>
            </a:r>
            <a:r>
              <a:rPr lang="uk-UA" sz="2000" b="1" dirty="0">
                <a:solidFill>
                  <a:schemeClr val="bg1"/>
                </a:solidFill>
                <a:latin typeface="Times New Roman"/>
                <a:ea typeface="Calibri"/>
                <a:cs typeface="Times New Roman"/>
              </a:rPr>
              <a:t>«Придбання </a:t>
            </a:r>
            <a:r>
              <a:rPr lang="uk-UA" sz="2000" b="1" dirty="0" err="1">
                <a:solidFill>
                  <a:schemeClr val="bg1"/>
                </a:solidFill>
                <a:latin typeface="Times New Roman"/>
                <a:ea typeface="Calibri"/>
                <a:cs typeface="Times New Roman"/>
              </a:rPr>
              <a:t>рентгенапарату</a:t>
            </a:r>
            <a:r>
              <a:rPr lang="uk-UA" sz="2000" b="1" dirty="0">
                <a:solidFill>
                  <a:schemeClr val="bg1"/>
                </a:solidFill>
                <a:latin typeface="Times New Roman"/>
                <a:ea typeface="Calibri"/>
                <a:cs typeface="Times New Roman"/>
              </a:rPr>
              <a:t> для КНП "Сокальська районна лікарня" Сокальської міської ради Львівської області  </a:t>
            </a:r>
            <a:r>
              <a:rPr lang="uk-UA" sz="2000" b="1" dirty="0" err="1">
                <a:solidFill>
                  <a:schemeClr val="bg1"/>
                </a:solidFill>
                <a:latin typeface="Times New Roman"/>
                <a:ea typeface="Calibri"/>
                <a:cs typeface="Times New Roman"/>
              </a:rPr>
              <a:t>Белзька</a:t>
            </a:r>
            <a:r>
              <a:rPr lang="uk-UA" sz="2000" b="1" dirty="0">
                <a:solidFill>
                  <a:schemeClr val="bg1"/>
                </a:solidFill>
                <a:latin typeface="Times New Roman"/>
                <a:ea typeface="Calibri"/>
                <a:cs typeface="Times New Roman"/>
              </a:rPr>
              <a:t> районна лікарня»</a:t>
            </a:r>
            <a:endParaRPr lang="uk-UA" sz="2000" dirty="0">
              <a:solidFill>
                <a:schemeClr val="bg1"/>
              </a:solidFill>
              <a:ea typeface="Calibri"/>
              <a:cs typeface="Times New Roman"/>
            </a:endParaRPr>
          </a:p>
          <a:p>
            <a:pPr lvl="0">
              <a:lnSpc>
                <a:spcPct val="115000"/>
              </a:lnSpc>
              <a:spcAft>
                <a:spcPts val="1000"/>
              </a:spcAft>
            </a:pPr>
            <a:r>
              <a:rPr lang="uk-UA" sz="1800" dirty="0" err="1">
                <a:solidFill>
                  <a:schemeClr val="bg1"/>
                </a:solidFill>
                <a:latin typeface="Times New Roman"/>
                <a:ea typeface="Calibri"/>
                <a:cs typeface="Times New Roman"/>
              </a:rPr>
              <a:t>Проєкт</a:t>
            </a:r>
            <a:r>
              <a:rPr lang="uk-UA" sz="1800" dirty="0">
                <a:solidFill>
                  <a:schemeClr val="bg1"/>
                </a:solidFill>
                <a:latin typeface="Times New Roman"/>
                <a:ea typeface="Calibri"/>
                <a:cs typeface="Times New Roman"/>
              </a:rPr>
              <a:t>  подано на отримання Ґрантової допомоги по проектах людської безпеки програми «</a:t>
            </a:r>
            <a:r>
              <a:rPr lang="uk-UA" sz="1800" dirty="0" err="1">
                <a:solidFill>
                  <a:schemeClr val="bg1"/>
                </a:solidFill>
                <a:latin typeface="Times New Roman"/>
                <a:ea typeface="Calibri"/>
                <a:cs typeface="Times New Roman"/>
              </a:rPr>
              <a:t>Кусаноне</a:t>
            </a:r>
            <a:r>
              <a:rPr lang="uk-UA" sz="1800" dirty="0">
                <a:solidFill>
                  <a:schemeClr val="bg1"/>
                </a:solidFill>
                <a:latin typeface="Times New Roman"/>
                <a:ea typeface="Calibri"/>
                <a:cs typeface="Times New Roman"/>
              </a:rPr>
              <a:t>» за сприяння посольства Японії в Україні  </a:t>
            </a:r>
          </a:p>
          <a:p>
            <a:pPr lvl="0">
              <a:lnSpc>
                <a:spcPct val="115000"/>
              </a:lnSpc>
              <a:spcAft>
                <a:spcPts val="1000"/>
              </a:spcAf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dirty="0">
                <a:solidFill>
                  <a:schemeClr val="bg1"/>
                </a:solidFill>
                <a:latin typeface="Times New Roman"/>
                <a:ea typeface="Calibri"/>
                <a:cs typeface="Times New Roman"/>
              </a:rPr>
              <a:t>: 3 111 545,47  грн.</a:t>
            </a:r>
          </a:p>
          <a:p>
            <a:pPr marL="457200" algn="just">
              <a:lnSpc>
                <a:spcPct val="115000"/>
              </a:lnSpc>
              <a:spcAft>
                <a:spcPts val="1000"/>
              </a:spcAft>
            </a:pPr>
            <a:r>
              <a:rPr lang="uk-UA" sz="1800" b="1" dirty="0">
                <a:solidFill>
                  <a:schemeClr val="bg1"/>
                </a:solidFill>
                <a:latin typeface="Times New Roman"/>
                <a:ea typeface="Calibri"/>
                <a:cs typeface="Times New Roman"/>
              </a:rPr>
              <a:t>Короткий опис: </a:t>
            </a:r>
            <a:r>
              <a:rPr lang="uk-UA" sz="1800" dirty="0">
                <a:solidFill>
                  <a:schemeClr val="bg1"/>
                </a:solidFill>
                <a:latin typeface="Times New Roman"/>
                <a:ea typeface="Calibri"/>
                <a:cs typeface="Times New Roman"/>
              </a:rPr>
              <a:t>оновлення медичного обладнання, а саме придбання </a:t>
            </a:r>
            <a:r>
              <a:rPr lang="uk-UA" sz="1800" dirty="0" err="1">
                <a:solidFill>
                  <a:schemeClr val="bg1"/>
                </a:solidFill>
                <a:latin typeface="Times New Roman"/>
                <a:ea typeface="Calibri"/>
                <a:cs typeface="Times New Roman"/>
              </a:rPr>
              <a:t>рентгенапарату</a:t>
            </a:r>
            <a:r>
              <a:rPr lang="uk-UA" sz="1800" dirty="0">
                <a:solidFill>
                  <a:schemeClr val="bg1"/>
                </a:solidFill>
                <a:latin typeface="Times New Roman"/>
                <a:ea typeface="Calibri"/>
                <a:cs typeface="Times New Roman"/>
              </a:rPr>
              <a:t> підвищить якість надання комплексних медичних послуг населенню громади, людям не потрібно буде їхати до сусідніх лікарень для обстежень, наражати себе на небезпеку, витрачати кошти та дорогоцінний час.  А якісна діагностика захворювань органів дихання та інших захворювань  за допомогою нового сучасного </a:t>
            </a:r>
            <a:r>
              <a:rPr lang="uk-UA" sz="1800" dirty="0" err="1">
                <a:solidFill>
                  <a:schemeClr val="bg1"/>
                </a:solidFill>
                <a:latin typeface="Times New Roman"/>
                <a:ea typeface="Calibri"/>
                <a:cs typeface="Times New Roman"/>
              </a:rPr>
              <a:t>рентгенапарату</a:t>
            </a:r>
            <a:r>
              <a:rPr lang="uk-UA" sz="1800" dirty="0">
                <a:solidFill>
                  <a:schemeClr val="bg1"/>
                </a:solidFill>
                <a:latin typeface="Times New Roman"/>
                <a:ea typeface="Calibri"/>
                <a:cs typeface="Times New Roman"/>
              </a:rPr>
              <a:t> буде супроводжуватись оперативністю та точністю обрання курсу лікування пацієнтів, що   суттєво зменшить рівень смертності мешканців громади, дасть можливість покращити доступність медичної допомоги для усіх верств населення, сприятиме  підвищенню соціально-економічного  розвитку  громади.</a:t>
            </a:r>
            <a:endParaRPr lang="uk-UA" dirty="0">
              <a:solidFill>
                <a:schemeClr val="bg1"/>
              </a:solidFill>
              <a:ea typeface="Calibri"/>
              <a:cs typeface="Times New Roman"/>
            </a:endParaRPr>
          </a:p>
          <a:p>
            <a:pPr algn="just">
              <a:lnSpc>
                <a:spcPct val="115000"/>
              </a:lnSpc>
              <a:spcAft>
                <a:spcPts val="1000"/>
              </a:spcAft>
            </a:pPr>
            <a:r>
              <a:rPr lang="uk-UA" sz="1800" b="1" dirty="0">
                <a:solidFill>
                  <a:schemeClr val="bg1"/>
                </a:solidFill>
                <a:latin typeface="Times New Roman"/>
                <a:ea typeface="Calibri"/>
                <a:cs typeface="Times New Roman"/>
              </a:rPr>
              <a:t>          Етап реалізації</a:t>
            </a:r>
            <a:r>
              <a:rPr lang="uk-UA" sz="1800" dirty="0">
                <a:solidFill>
                  <a:schemeClr val="bg1"/>
                </a:solidFill>
                <a:latin typeface="Times New Roman"/>
                <a:ea typeface="Calibri"/>
                <a:cs typeface="Times New Roman"/>
              </a:rPr>
              <a:t>: на розгляді</a:t>
            </a:r>
            <a:endParaRPr lang="uk-UA" dirty="0">
              <a:solidFill>
                <a:schemeClr val="bg1"/>
              </a:solidFill>
              <a:ea typeface="Calibri"/>
              <a:cs typeface="Times New Roman"/>
            </a:endParaRPr>
          </a:p>
        </p:txBody>
      </p:sp>
    </p:spTree>
    <p:extLst>
      <p:ext uri="{BB962C8B-B14F-4D97-AF65-F5344CB8AC3E}">
        <p14:creationId xmlns:p14="http://schemas.microsoft.com/office/powerpoint/2010/main" val="39931498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5F36E8-A36C-4014-AE76-B3E10F3FD9F8}"/>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D29EAFAB-1AD7-47C4-A02F-60785AE98957}"/>
              </a:ext>
            </a:extLst>
          </p:cNvPr>
          <p:cNvSpPr>
            <a:spLocks noGrp="1"/>
          </p:cNvSpPr>
          <p:nvPr>
            <p:ph type="body" idx="1"/>
          </p:nvPr>
        </p:nvSpPr>
        <p:spPr/>
        <p:txBody>
          <a:bodyPr/>
          <a:lstStyle/>
          <a:p>
            <a:endParaRPr lang="uk-UA" dirty="0"/>
          </a:p>
        </p:txBody>
      </p:sp>
      <p:pic>
        <p:nvPicPr>
          <p:cNvPr id="4" name="Picture 2" descr="S:\добротвір\Банер\7.jpg">
            <a:extLst>
              <a:ext uri="{FF2B5EF4-FFF2-40B4-BE49-F238E27FC236}">
                <a16:creationId xmlns:a16="http://schemas.microsoft.com/office/drawing/2014/main" id="{AB0276BC-F1FF-43E1-89EF-67E12958698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C5BDD74-14D8-4C8B-BE3A-183920350A97}"/>
              </a:ext>
            </a:extLst>
          </p:cNvPr>
          <p:cNvSpPr txBox="1"/>
          <p:nvPr/>
        </p:nvSpPr>
        <p:spPr>
          <a:xfrm>
            <a:off x="288925" y="964847"/>
            <a:ext cx="8153400" cy="4407681"/>
          </a:xfrm>
          <a:prstGeom prst="rect">
            <a:avLst/>
          </a:prstGeom>
          <a:noFill/>
        </p:spPr>
        <p:txBody>
          <a:bodyPr wrap="square">
            <a:spAutoFit/>
          </a:bodyPr>
          <a:lstStyle/>
          <a:p>
            <a:pPr lvl="0" algn="just">
              <a:lnSpc>
                <a:spcPct val="115000"/>
              </a:lnSpc>
              <a:spcAft>
                <a:spcPts val="0"/>
              </a:spcAft>
            </a:pPr>
            <a:r>
              <a:rPr lang="uk-UA" sz="1800" dirty="0">
                <a:solidFill>
                  <a:schemeClr val="bg1"/>
                </a:solidFill>
                <a:latin typeface="Times New Roman"/>
                <a:ea typeface="Calibri"/>
                <a:cs typeface="Times New Roman"/>
              </a:rPr>
              <a:t>3. «</a:t>
            </a:r>
            <a:r>
              <a:rPr lang="uk-UA" sz="1800" b="1" dirty="0">
                <a:solidFill>
                  <a:schemeClr val="bg1"/>
                </a:solidFill>
                <a:latin typeface="Times New Roman"/>
                <a:ea typeface="Calibri"/>
                <a:cs typeface="Times New Roman"/>
              </a:rPr>
              <a:t>Облаштування громадського  простору  «Несторів сад»» </a:t>
            </a:r>
          </a:p>
          <a:p>
            <a:pPr lvl="0" algn="just">
              <a:lnSpc>
                <a:spcPct val="115000"/>
              </a:lnSpc>
              <a:spcAft>
                <a:spcPts val="0"/>
              </a:spcAft>
            </a:pPr>
            <a:endParaRPr lang="uk-UA" sz="1800" b="1" dirty="0">
              <a:solidFill>
                <a:schemeClr val="bg1"/>
              </a:solidFill>
              <a:latin typeface="Times New Roman"/>
              <a:ea typeface="Calibri"/>
              <a:cs typeface="Times New Roman"/>
            </a:endParaRPr>
          </a:p>
          <a:p>
            <a:pPr lvl="0" algn="just">
              <a:lnSpc>
                <a:spcPct val="115000"/>
              </a:lnSpc>
              <a:spcAft>
                <a:spcPts val="0"/>
              </a:spcAft>
            </a:pPr>
            <a:r>
              <a:rPr lang="uk-UA" sz="1800" dirty="0">
                <a:solidFill>
                  <a:schemeClr val="bg1"/>
                </a:solidFill>
                <a:latin typeface="Times New Roman"/>
                <a:ea typeface="Calibri"/>
                <a:cs typeface="Times New Roman"/>
              </a:rPr>
              <a:t>Подано  на конкурс соціальних ініціатив «Час діяти, Україно!»</a:t>
            </a:r>
            <a:endParaRPr lang="uk-UA" sz="1800" dirty="0">
              <a:solidFill>
                <a:schemeClr val="bg1"/>
              </a:solidFill>
              <a:ea typeface="Calibri"/>
              <a:cs typeface="Times New Roman"/>
            </a:endParaRPr>
          </a:p>
          <a:p>
            <a:pPr marL="457200" algn="just">
              <a:lnSpc>
                <a:spcPct val="115000"/>
              </a:lnSpc>
              <a:spcAft>
                <a:spcPts val="0"/>
              </a:spcAft>
              <a:tabLst>
                <a:tab pos="769620" algn="l"/>
              </a:tabLst>
            </a:pPr>
            <a:r>
              <a:rPr lang="uk-UA" sz="1800" b="1" dirty="0">
                <a:solidFill>
                  <a:schemeClr val="bg1"/>
                </a:solidFill>
                <a:latin typeface="Times New Roman"/>
                <a:ea typeface="Calibri"/>
                <a:cs typeface="Times New Roman"/>
              </a:rPr>
              <a:t>	</a:t>
            </a:r>
            <a:endParaRPr lang="uk-UA" dirty="0">
              <a:solidFill>
                <a:schemeClr val="bg1"/>
              </a:solidFill>
              <a:ea typeface="Calibri"/>
              <a:cs typeface="Times New Roman"/>
            </a:endParaRPr>
          </a:p>
          <a:p>
            <a:pPr algn="just">
              <a:lnSpc>
                <a:spcPct val="115000"/>
              </a:lnSpc>
              <a:spcAft>
                <a:spcPts val="1000"/>
              </a:spcAft>
            </a:pPr>
            <a:r>
              <a:rPr lang="uk-UA" sz="1800" b="1" dirty="0">
                <a:solidFill>
                  <a:schemeClr val="bg1"/>
                </a:solidFill>
                <a:latin typeface="Times New Roman"/>
                <a:ea typeface="Calibri"/>
                <a:cs typeface="Times New Roman"/>
              </a:rPr>
              <a:t>  Вартість </a:t>
            </a:r>
            <a:r>
              <a:rPr lang="uk-UA" sz="1800" b="1" dirty="0" err="1">
                <a:solidFill>
                  <a:schemeClr val="bg1"/>
                </a:solidFill>
                <a:latin typeface="Times New Roman"/>
                <a:ea typeface="Calibri"/>
                <a:cs typeface="Times New Roman"/>
              </a:rPr>
              <a:t>проєкту</a:t>
            </a:r>
            <a:r>
              <a:rPr lang="uk-UA" sz="1800" dirty="0">
                <a:solidFill>
                  <a:schemeClr val="bg1"/>
                </a:solidFill>
                <a:latin typeface="Times New Roman"/>
                <a:ea typeface="Calibri"/>
                <a:cs typeface="Times New Roman"/>
              </a:rPr>
              <a:t>: 123 410 грн.</a:t>
            </a:r>
            <a:endParaRPr lang="uk-UA" dirty="0">
              <a:solidFill>
                <a:schemeClr val="bg1"/>
              </a:solidFill>
              <a:ea typeface="Calibri"/>
              <a:cs typeface="Times New Roman"/>
            </a:endParaRPr>
          </a:p>
          <a:p>
            <a:pPr algn="just">
              <a:lnSpc>
                <a:spcPct val="115000"/>
              </a:lnSpc>
              <a:spcAft>
                <a:spcPts val="1000"/>
              </a:spcAft>
            </a:pPr>
            <a:endParaRPr lang="uk-UA" sz="1800" dirty="0">
              <a:solidFill>
                <a:schemeClr val="bg1"/>
              </a:solidFill>
              <a:latin typeface="Times New Roman"/>
              <a:ea typeface="Calibri"/>
              <a:cs typeface="Times New Roman"/>
            </a:endParaRPr>
          </a:p>
          <a:p>
            <a:pPr algn="just">
              <a:lnSpc>
                <a:spcPct val="115000"/>
              </a:lnSpc>
              <a:spcAft>
                <a:spcPts val="1000"/>
              </a:spcAft>
            </a:pPr>
            <a:r>
              <a:rPr lang="uk-UA" sz="1800" b="1" dirty="0">
                <a:solidFill>
                  <a:schemeClr val="bg1"/>
                </a:solidFill>
                <a:latin typeface="Times New Roman"/>
                <a:ea typeface="Calibri"/>
                <a:cs typeface="Times New Roman"/>
              </a:rPr>
              <a:t>Короткий опис</a:t>
            </a:r>
            <a:r>
              <a:rPr lang="uk-UA" sz="1800" dirty="0">
                <a:solidFill>
                  <a:schemeClr val="bg1"/>
                </a:solidFill>
                <a:latin typeface="Times New Roman"/>
                <a:ea typeface="Calibri"/>
                <a:cs typeface="Times New Roman"/>
              </a:rPr>
              <a:t>: відновлення естетичного вигляду скверика в         м. </a:t>
            </a:r>
            <a:r>
              <a:rPr lang="uk-UA" sz="1800" dirty="0" err="1">
                <a:solidFill>
                  <a:schemeClr val="bg1"/>
                </a:solidFill>
                <a:latin typeface="Times New Roman"/>
                <a:ea typeface="Calibri"/>
                <a:cs typeface="Times New Roman"/>
              </a:rPr>
              <a:t>Белз</a:t>
            </a:r>
            <a:r>
              <a:rPr lang="uk-UA" sz="1800" dirty="0">
                <a:solidFill>
                  <a:schemeClr val="bg1"/>
                </a:solidFill>
                <a:latin typeface="Times New Roman"/>
                <a:ea typeface="Calibri"/>
                <a:cs typeface="Times New Roman"/>
              </a:rPr>
              <a:t> по вул.         Домініканській, шляхом влаштування алеї, озеленення, встановлення лавочок для  здорового та творчого, культурного відпочинку мешканців, гостей міста, покращення благоустрою, привабливості міста.</a:t>
            </a:r>
            <a:endParaRPr lang="uk-UA" dirty="0">
              <a:solidFill>
                <a:schemeClr val="bg1"/>
              </a:solidFill>
              <a:ea typeface="Calibri"/>
              <a:cs typeface="Times New Roman"/>
            </a:endParaRPr>
          </a:p>
          <a:p>
            <a:pPr algn="just">
              <a:lnSpc>
                <a:spcPct val="115000"/>
              </a:lnSpc>
              <a:spcAft>
                <a:spcPts val="1000"/>
              </a:spcAft>
            </a:pPr>
            <a:r>
              <a:rPr lang="uk-UA" sz="1800" b="1" dirty="0">
                <a:solidFill>
                  <a:schemeClr val="bg1"/>
                </a:solidFill>
                <a:latin typeface="Times New Roman"/>
                <a:ea typeface="Calibri"/>
                <a:cs typeface="Times New Roman"/>
              </a:rPr>
              <a:t>         </a:t>
            </a:r>
          </a:p>
          <a:p>
            <a:pPr algn="just">
              <a:lnSpc>
                <a:spcPct val="115000"/>
              </a:lnSpc>
              <a:spcAft>
                <a:spcPts val="1000"/>
              </a:spcAft>
            </a:pPr>
            <a:r>
              <a:rPr lang="uk-UA" sz="1800" b="1" dirty="0">
                <a:solidFill>
                  <a:schemeClr val="bg1"/>
                </a:solidFill>
                <a:latin typeface="Times New Roman"/>
                <a:ea typeface="Calibri"/>
                <a:cs typeface="Times New Roman"/>
              </a:rPr>
              <a:t> Етап реалізації</a:t>
            </a:r>
            <a:r>
              <a:rPr lang="uk-UA" sz="1800" dirty="0">
                <a:solidFill>
                  <a:schemeClr val="bg1"/>
                </a:solidFill>
                <a:latin typeface="Times New Roman"/>
                <a:ea typeface="Calibri"/>
                <a:cs typeface="Times New Roman"/>
              </a:rPr>
              <a:t>: на розгляді</a:t>
            </a:r>
            <a:endParaRPr lang="uk-UA" dirty="0"/>
          </a:p>
        </p:txBody>
      </p:sp>
    </p:spTree>
    <p:extLst>
      <p:ext uri="{BB962C8B-B14F-4D97-AF65-F5344CB8AC3E}">
        <p14:creationId xmlns:p14="http://schemas.microsoft.com/office/powerpoint/2010/main" val="13485658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3786F3-B480-48F8-A439-87CB60088648}"/>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3929D885-7001-4BEA-B9B2-BDD89EE94FAC}"/>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13925217-C713-4126-9008-D1338E92A64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262D3DB-F422-4186-8528-888568116823}"/>
              </a:ext>
            </a:extLst>
          </p:cNvPr>
          <p:cNvSpPr txBox="1"/>
          <p:nvPr/>
        </p:nvSpPr>
        <p:spPr>
          <a:xfrm>
            <a:off x="1001014" y="603364"/>
            <a:ext cx="7304786" cy="3570849"/>
          </a:xfrm>
          <a:prstGeom prst="rect">
            <a:avLst/>
          </a:prstGeom>
          <a:noFill/>
        </p:spPr>
        <p:txBody>
          <a:bodyPr wrap="square">
            <a:spAutoFit/>
          </a:bodyPr>
          <a:lstStyle/>
          <a:p>
            <a:pPr marL="457200" lvl="0" algn="just">
              <a:lnSpc>
                <a:spcPct val="115000"/>
              </a:lnSpc>
            </a:pPr>
            <a:r>
              <a:rPr lang="uk-UA" sz="1800" dirty="0">
                <a:solidFill>
                  <a:schemeClr val="bg1"/>
                </a:solidFill>
                <a:latin typeface="Times New Roman"/>
                <a:ea typeface="Calibri"/>
                <a:cs typeface="Times New Roman"/>
              </a:rPr>
              <a:t>4. </a:t>
            </a:r>
            <a:r>
              <a:rPr lang="uk-UA" sz="1800" b="1" dirty="0">
                <a:solidFill>
                  <a:prstClr val="white"/>
                </a:solidFill>
                <a:latin typeface="Times New Roman"/>
                <a:ea typeface="Calibri"/>
                <a:cs typeface="Times New Roman"/>
              </a:rPr>
              <a:t>Капітальний ремонт адміністративної будівлі за </a:t>
            </a:r>
            <a:r>
              <a:rPr lang="uk-UA" sz="1800" b="1" dirty="0" err="1">
                <a:solidFill>
                  <a:prstClr val="white"/>
                </a:solidFill>
                <a:latin typeface="Times New Roman"/>
                <a:ea typeface="Calibri"/>
                <a:cs typeface="Times New Roman"/>
              </a:rPr>
              <a:t>адресою</a:t>
            </a:r>
            <a:r>
              <a:rPr lang="uk-UA" sz="1800" b="1" dirty="0">
                <a:solidFill>
                  <a:prstClr val="white"/>
                </a:solidFill>
                <a:latin typeface="Times New Roman"/>
                <a:ea typeface="Calibri"/>
                <a:cs typeface="Times New Roman"/>
              </a:rPr>
              <a:t>: Львівська область, Червоноградський район, с. </a:t>
            </a:r>
            <a:r>
              <a:rPr lang="uk-UA" sz="1800" b="1" dirty="0" err="1">
                <a:solidFill>
                  <a:prstClr val="white"/>
                </a:solidFill>
                <a:latin typeface="Times New Roman"/>
                <a:ea typeface="Calibri"/>
                <a:cs typeface="Times New Roman"/>
              </a:rPr>
              <a:t>Жужеляни</a:t>
            </a:r>
            <a:r>
              <a:rPr lang="uk-UA" sz="1800" b="1" dirty="0">
                <a:solidFill>
                  <a:prstClr val="white"/>
                </a:solidFill>
                <a:latin typeface="Times New Roman"/>
                <a:ea typeface="Calibri"/>
                <a:cs typeface="Times New Roman"/>
              </a:rPr>
              <a:t>,             вул. Р. Шухевича, 6</a:t>
            </a:r>
            <a:endParaRPr lang="uk-UA" sz="1800" dirty="0">
              <a:solidFill>
                <a:prstClr val="white"/>
              </a:solidFill>
              <a:ea typeface="Calibri"/>
              <a:cs typeface="Times New Roman"/>
            </a:endParaRPr>
          </a:p>
          <a:p>
            <a:pPr lvl="0" algn="just">
              <a:lnSpc>
                <a:spcPct val="115000"/>
              </a:lnSpc>
              <a:spcAft>
                <a:spcPts val="0"/>
              </a:spcAft>
            </a:pPr>
            <a:endParaRPr lang="uk-UA" sz="1800" dirty="0">
              <a:solidFill>
                <a:schemeClr val="bg1"/>
              </a:solidFill>
              <a:latin typeface="Times New Roman"/>
              <a:ea typeface="Calibri"/>
              <a:cs typeface="Times New Roman"/>
            </a:endParaRPr>
          </a:p>
          <a:p>
            <a:pPr lvl="0" algn="just">
              <a:lnSpc>
                <a:spcPct val="115000"/>
              </a:lnSpc>
              <a:spcAft>
                <a:spcPts val="0"/>
              </a:spcAft>
            </a:pPr>
            <a:r>
              <a:rPr lang="uk-UA" sz="1800" dirty="0" err="1">
                <a:solidFill>
                  <a:schemeClr val="bg1"/>
                </a:solidFill>
                <a:latin typeface="Times New Roman"/>
                <a:ea typeface="Calibri"/>
                <a:cs typeface="Times New Roman"/>
              </a:rPr>
              <a:t>Проєкт</a:t>
            </a:r>
            <a:r>
              <a:rPr lang="uk-UA" sz="1800" dirty="0">
                <a:solidFill>
                  <a:schemeClr val="bg1"/>
                </a:solidFill>
                <a:latin typeface="Times New Roman"/>
                <a:ea typeface="Calibri"/>
                <a:cs typeface="Times New Roman"/>
              </a:rPr>
              <a:t> на конкурсний відбір проектів, фінансування яких може здійснюватися в рамках фінансової угоди «Програма з відновлення України» між Україною та ЄІБ </a:t>
            </a:r>
            <a:endParaRPr lang="uk-UA" sz="1800" dirty="0">
              <a:solidFill>
                <a:schemeClr val="bg1"/>
              </a:solidFill>
              <a:ea typeface="Calibri"/>
              <a:cs typeface="Times New Roman"/>
            </a:endParaRPr>
          </a:p>
          <a:p>
            <a:pPr marL="457200" algn="just">
              <a:lnSpc>
                <a:spcPct val="115000"/>
              </a:lnSpc>
              <a:spcAft>
                <a:spcPts val="0"/>
              </a:spcAft>
            </a:pPr>
            <a:r>
              <a:rPr lang="uk-UA" sz="1800" b="1" dirty="0">
                <a:solidFill>
                  <a:schemeClr val="bg1"/>
                </a:solidFill>
                <a:latin typeface="Times New Roman"/>
                <a:ea typeface="Calibri"/>
                <a:cs typeface="Times New Roman"/>
              </a:rPr>
              <a:t>Загальна сума (орієнтовна)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a:t>
            </a:r>
            <a:r>
              <a:rPr lang="uk-UA" sz="1800" dirty="0">
                <a:solidFill>
                  <a:schemeClr val="bg1"/>
                </a:solidFill>
                <a:latin typeface="Times New Roman"/>
                <a:ea typeface="Calibri"/>
                <a:cs typeface="Times New Roman"/>
              </a:rPr>
              <a:t>11 600 490,00  грн.</a:t>
            </a:r>
            <a:endParaRPr lang="uk-UA" sz="1800" dirty="0">
              <a:solidFill>
                <a:schemeClr val="bg1"/>
              </a:solidFill>
              <a:ea typeface="Calibri"/>
              <a:cs typeface="Times New Roman"/>
            </a:endParaRPr>
          </a:p>
          <a:p>
            <a:pPr marL="457200" algn="just">
              <a:lnSpc>
                <a:spcPct val="115000"/>
              </a:lnSpc>
              <a:spcAft>
                <a:spcPts val="0"/>
              </a:spcAft>
            </a:pPr>
            <a:r>
              <a:rPr lang="uk-UA" sz="1800" b="1" dirty="0">
                <a:solidFill>
                  <a:schemeClr val="bg1"/>
                </a:solidFill>
                <a:latin typeface="Times New Roman"/>
                <a:ea typeface="Calibri"/>
                <a:cs typeface="Times New Roman"/>
              </a:rPr>
              <a:t>Сума співфінансування з місцевого бюджету -      </a:t>
            </a:r>
            <a:r>
              <a:rPr lang="uk-UA" sz="1800" dirty="0">
                <a:solidFill>
                  <a:schemeClr val="bg1"/>
                </a:solidFill>
                <a:latin typeface="Times New Roman"/>
                <a:ea typeface="Calibri"/>
                <a:cs typeface="Times New Roman"/>
              </a:rPr>
              <a:t>2 900 123,00 грн.</a:t>
            </a:r>
            <a:r>
              <a:rPr lang="uk-UA" sz="1800" b="1" dirty="0">
                <a:solidFill>
                  <a:schemeClr val="bg1"/>
                </a:solidFill>
                <a:latin typeface="Times New Roman"/>
                <a:ea typeface="Calibri"/>
                <a:cs typeface="Times New Roman"/>
              </a:rPr>
              <a:t>   </a:t>
            </a:r>
            <a:endParaRPr lang="uk-UA" sz="1800" dirty="0">
              <a:solidFill>
                <a:schemeClr val="bg1"/>
              </a:solidFill>
              <a:ea typeface="Calibri"/>
              <a:cs typeface="Times New Roman"/>
            </a:endParaRPr>
          </a:p>
          <a:p>
            <a:pPr marL="457200" algn="just">
              <a:lnSpc>
                <a:spcPct val="115000"/>
              </a:lnSpc>
              <a:spcAft>
                <a:spcPts val="1000"/>
              </a:spcAft>
            </a:pPr>
            <a:r>
              <a:rPr lang="uk-UA" sz="1800" b="1" dirty="0">
                <a:solidFill>
                  <a:schemeClr val="bg1"/>
                </a:solidFill>
                <a:latin typeface="Times New Roman"/>
                <a:ea typeface="Calibri"/>
                <a:cs typeface="Times New Roman"/>
              </a:rPr>
              <a:t> Сума за рахунок субвенції -  </a:t>
            </a:r>
            <a:r>
              <a:rPr lang="uk-UA" sz="1800" dirty="0">
                <a:solidFill>
                  <a:schemeClr val="bg1"/>
                </a:solidFill>
                <a:latin typeface="Times New Roman"/>
                <a:ea typeface="Calibri"/>
                <a:cs typeface="Times New Roman"/>
              </a:rPr>
              <a:t>8 700 367, 00 грн</a:t>
            </a:r>
            <a:r>
              <a:rPr lang="uk-UA" sz="1600" dirty="0">
                <a:solidFill>
                  <a:schemeClr val="bg1"/>
                </a:solidFill>
                <a:latin typeface="Times New Roman"/>
                <a:ea typeface="Calibri"/>
                <a:cs typeface="Times New Roman"/>
              </a:rPr>
              <a:t>.</a:t>
            </a:r>
            <a:endParaRPr lang="uk-UA" sz="1600" dirty="0">
              <a:solidFill>
                <a:schemeClr val="bg1"/>
              </a:solidFill>
              <a:ea typeface="Calibri"/>
              <a:cs typeface="Times New Roman"/>
            </a:endParaRPr>
          </a:p>
        </p:txBody>
      </p:sp>
    </p:spTree>
    <p:extLst>
      <p:ext uri="{BB962C8B-B14F-4D97-AF65-F5344CB8AC3E}">
        <p14:creationId xmlns:p14="http://schemas.microsoft.com/office/powerpoint/2010/main" val="3177086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148C60D-7BE5-4CAC-A2FF-C27A1C5197D8}"/>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51231CDA-64BD-4E4C-8117-34CA8D30649C}"/>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A9D00C15-ACAC-4D38-8CDB-8C55D7128A9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5E84451C-5575-4DBB-BF84-C129BDFD26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21" y="0"/>
            <a:ext cx="9179421"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4369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DAE3C0-8845-424E-AD5B-AB68AD1C0570}"/>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ACD619F6-CA3B-4DC5-99CE-99041F306CD6}"/>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64AE954A-0A0E-46B1-B0A3-5B3CB7A6371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1B45FA3-383D-4CE3-A8F0-F2CFEAACB25B}"/>
              </a:ext>
            </a:extLst>
          </p:cNvPr>
          <p:cNvSpPr txBox="1"/>
          <p:nvPr/>
        </p:nvSpPr>
        <p:spPr>
          <a:xfrm>
            <a:off x="152400" y="122879"/>
            <a:ext cx="6769100" cy="4213269"/>
          </a:xfrm>
          <a:prstGeom prst="rect">
            <a:avLst/>
          </a:prstGeom>
          <a:noFill/>
        </p:spPr>
        <p:txBody>
          <a:bodyPr wrap="square">
            <a:spAutoFit/>
          </a:bodyPr>
          <a:lstStyle/>
          <a:p>
            <a:pPr marL="457200" lvl="0">
              <a:lnSpc>
                <a:spcPct val="115000"/>
              </a:lnSpc>
            </a:pPr>
            <a:r>
              <a:rPr lang="uk-UA" sz="1800" dirty="0">
                <a:solidFill>
                  <a:schemeClr val="bg1"/>
                </a:solidFill>
                <a:latin typeface="Times New Roman"/>
                <a:ea typeface="Calibri"/>
                <a:cs typeface="Times New Roman"/>
              </a:rPr>
              <a:t>5. </a:t>
            </a:r>
            <a:r>
              <a:rPr lang="uk-UA" sz="1800" b="1" dirty="0">
                <a:solidFill>
                  <a:prstClr val="white"/>
                </a:solidFill>
                <a:latin typeface="Times New Roman"/>
                <a:ea typeface="Calibri"/>
                <a:cs typeface="Times New Roman"/>
              </a:rPr>
              <a:t>Реконструкція будівлі поліклініки  ВП «</a:t>
            </a:r>
            <a:r>
              <a:rPr lang="uk-UA" sz="1800" b="1" dirty="0" err="1">
                <a:solidFill>
                  <a:prstClr val="white"/>
                </a:solidFill>
                <a:latin typeface="Times New Roman"/>
                <a:ea typeface="Calibri"/>
                <a:cs typeface="Times New Roman"/>
              </a:rPr>
              <a:t>Белзька</a:t>
            </a:r>
            <a:r>
              <a:rPr lang="uk-UA" sz="1800" b="1" dirty="0">
                <a:solidFill>
                  <a:prstClr val="white"/>
                </a:solidFill>
                <a:latin typeface="Times New Roman"/>
                <a:ea typeface="Calibri"/>
                <a:cs typeface="Times New Roman"/>
              </a:rPr>
              <a:t> районна лікарня КНП «Сокальська РЛ» з надбудовою терапевтичного відділення за </a:t>
            </a:r>
            <a:r>
              <a:rPr lang="uk-UA" sz="1800" b="1" dirty="0" err="1">
                <a:solidFill>
                  <a:prstClr val="white"/>
                </a:solidFill>
                <a:latin typeface="Times New Roman"/>
                <a:ea typeface="Calibri"/>
                <a:cs typeface="Times New Roman"/>
              </a:rPr>
              <a:t>адресою</a:t>
            </a:r>
            <a:r>
              <a:rPr lang="uk-UA" sz="1800" b="1" dirty="0">
                <a:solidFill>
                  <a:prstClr val="white"/>
                </a:solidFill>
                <a:latin typeface="Times New Roman"/>
                <a:ea typeface="Calibri"/>
                <a:cs typeface="Times New Roman"/>
              </a:rPr>
              <a:t> вул. С.Бандери,11 </a:t>
            </a:r>
            <a:r>
              <a:rPr lang="uk-UA" sz="1800" b="1" dirty="0" err="1">
                <a:solidFill>
                  <a:prstClr val="white"/>
                </a:solidFill>
                <a:latin typeface="Times New Roman"/>
                <a:ea typeface="Calibri"/>
                <a:cs typeface="Times New Roman"/>
              </a:rPr>
              <a:t>м.Белз</a:t>
            </a:r>
            <a:r>
              <a:rPr lang="uk-UA" sz="1800" b="1" dirty="0">
                <a:solidFill>
                  <a:prstClr val="white"/>
                </a:solidFill>
                <a:latin typeface="Times New Roman"/>
                <a:ea typeface="Calibri"/>
                <a:cs typeface="Times New Roman"/>
              </a:rPr>
              <a:t>, Червоноградського району Львівської області</a:t>
            </a:r>
            <a:endParaRPr lang="uk-UA" dirty="0">
              <a:solidFill>
                <a:prstClr val="white"/>
              </a:solidFill>
              <a:ea typeface="Calibri"/>
              <a:cs typeface="Times New Roman"/>
            </a:endParaRPr>
          </a:p>
          <a:p>
            <a:pPr lvl="0">
              <a:lnSpc>
                <a:spcPct val="115000"/>
              </a:lnSpc>
              <a:spcAft>
                <a:spcPts val="0"/>
              </a:spcAft>
            </a:pPr>
            <a:endParaRPr lang="uk-UA" sz="1800" dirty="0">
              <a:solidFill>
                <a:schemeClr val="bg1"/>
              </a:solidFill>
              <a:latin typeface="Times New Roman"/>
              <a:ea typeface="Calibri"/>
              <a:cs typeface="Times New Roman"/>
            </a:endParaRPr>
          </a:p>
          <a:p>
            <a:pPr lvl="0">
              <a:lnSpc>
                <a:spcPct val="115000"/>
              </a:lnSpc>
              <a:spcAft>
                <a:spcPts val="0"/>
              </a:spcAft>
            </a:pPr>
            <a:r>
              <a:rPr lang="uk-UA" sz="1800" dirty="0">
                <a:solidFill>
                  <a:schemeClr val="bg1"/>
                </a:solidFill>
                <a:latin typeface="Times New Roman"/>
                <a:ea typeface="Calibri"/>
                <a:cs typeface="Times New Roman"/>
              </a:rPr>
              <a:t>Подано  на конкурсний відбір проектів, фінансування яких може здійснюватися в рамках фінансової угоди «Програма з відновлення України» між Україною та ЄІБ </a:t>
            </a:r>
            <a:endParaRPr lang="uk-UA" dirty="0">
              <a:solidFill>
                <a:schemeClr val="bg1"/>
              </a:solidFill>
              <a:ea typeface="Calibri"/>
              <a:cs typeface="Times New Roman"/>
            </a:endParaRPr>
          </a:p>
          <a:p>
            <a:pPr marL="457200">
              <a:lnSpc>
                <a:spcPct val="115000"/>
              </a:lnSpc>
              <a:spcAft>
                <a:spcPts val="0"/>
              </a:spcAft>
            </a:pPr>
            <a:endParaRPr lang="uk-UA" sz="1800" b="1" dirty="0">
              <a:solidFill>
                <a:schemeClr val="bg1"/>
              </a:solidFill>
              <a:latin typeface="Times New Roman"/>
              <a:ea typeface="Calibri"/>
              <a:cs typeface="Times New Roman"/>
            </a:endParaRPr>
          </a:p>
          <a:p>
            <a:pPr marL="457200">
              <a:lnSpc>
                <a:spcPct val="115000"/>
              </a:lnSpc>
              <a:spcAft>
                <a:spcPts val="0"/>
              </a:spcAft>
            </a:pPr>
            <a:r>
              <a:rPr lang="uk-UA" sz="1800" b="1" dirty="0">
                <a:solidFill>
                  <a:schemeClr val="bg1"/>
                </a:solidFill>
                <a:latin typeface="Times New Roman"/>
                <a:ea typeface="Calibri"/>
                <a:cs typeface="Times New Roman"/>
              </a:rPr>
              <a:t>Загальна сума (орієнтовна)  </a:t>
            </a:r>
            <a:r>
              <a:rPr lang="uk-UA" sz="1800" b="1" dirty="0" err="1">
                <a:solidFill>
                  <a:schemeClr val="bg1"/>
                </a:solidFill>
                <a:latin typeface="Times New Roman"/>
                <a:ea typeface="Calibri"/>
                <a:cs typeface="Times New Roman"/>
              </a:rPr>
              <a:t>проєкту</a:t>
            </a:r>
            <a:r>
              <a:rPr lang="uk-UA" sz="1800" dirty="0">
                <a:solidFill>
                  <a:schemeClr val="bg1"/>
                </a:solidFill>
                <a:latin typeface="Times New Roman"/>
                <a:ea typeface="Calibri"/>
                <a:cs typeface="Times New Roman"/>
              </a:rPr>
              <a:t> -  27 135 400,00 грн.</a:t>
            </a:r>
            <a:endParaRPr lang="uk-UA" dirty="0">
              <a:solidFill>
                <a:schemeClr val="bg1"/>
              </a:solidFill>
              <a:ea typeface="Calibri"/>
              <a:cs typeface="Times New Roman"/>
            </a:endParaRPr>
          </a:p>
          <a:p>
            <a:pPr marL="457200">
              <a:lnSpc>
                <a:spcPct val="115000"/>
              </a:lnSpc>
              <a:spcAft>
                <a:spcPts val="0"/>
              </a:spcAft>
            </a:pPr>
            <a:r>
              <a:rPr lang="uk-UA" sz="1800" b="1" dirty="0">
                <a:solidFill>
                  <a:schemeClr val="bg1"/>
                </a:solidFill>
                <a:latin typeface="Times New Roman"/>
                <a:ea typeface="Calibri"/>
                <a:cs typeface="Times New Roman"/>
              </a:rPr>
              <a:t>Сума співфінансування з місцевого бюджету - </a:t>
            </a:r>
            <a:r>
              <a:rPr lang="uk-UA" sz="1800" dirty="0">
                <a:solidFill>
                  <a:schemeClr val="bg1"/>
                </a:solidFill>
                <a:latin typeface="Times New Roman"/>
                <a:ea typeface="Calibri"/>
                <a:cs typeface="Times New Roman"/>
              </a:rPr>
              <a:t>6 784 000  грн.</a:t>
            </a:r>
            <a:endParaRPr lang="uk-UA" dirty="0">
              <a:solidFill>
                <a:schemeClr val="bg1"/>
              </a:solidFill>
              <a:ea typeface="Calibri"/>
              <a:cs typeface="Times New Roman"/>
            </a:endParaRPr>
          </a:p>
          <a:p>
            <a:pPr marL="457200">
              <a:lnSpc>
                <a:spcPct val="115000"/>
              </a:lnSpc>
              <a:spcAft>
                <a:spcPts val="1000"/>
              </a:spcAft>
            </a:pPr>
            <a:r>
              <a:rPr lang="uk-UA" sz="1800" b="1" dirty="0">
                <a:solidFill>
                  <a:schemeClr val="bg1"/>
                </a:solidFill>
                <a:latin typeface="Times New Roman"/>
                <a:ea typeface="Calibri"/>
                <a:cs typeface="Times New Roman"/>
              </a:rPr>
              <a:t>Сума за рахунок субвенції  - </a:t>
            </a:r>
            <a:r>
              <a:rPr lang="uk-UA" sz="1800" dirty="0">
                <a:solidFill>
                  <a:schemeClr val="bg1"/>
                </a:solidFill>
                <a:latin typeface="Times New Roman"/>
                <a:ea typeface="Calibri"/>
                <a:cs typeface="Times New Roman"/>
              </a:rPr>
              <a:t>20 351 400,00  грн.</a:t>
            </a:r>
            <a:endParaRPr lang="uk-UA" dirty="0"/>
          </a:p>
        </p:txBody>
      </p:sp>
    </p:spTree>
    <p:extLst>
      <p:ext uri="{BB962C8B-B14F-4D97-AF65-F5344CB8AC3E}">
        <p14:creationId xmlns:p14="http://schemas.microsoft.com/office/powerpoint/2010/main" val="2580941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38D4C74-964E-4F6C-BF6B-7E2351E2942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70E9988C-083C-4EBF-AC10-AC7654FDF793}"/>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202D4B68-680D-4AD4-8057-FAEE031EC5C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User1\Desktop\0-02-05-7a5701b9f951cbb266beabe381f90f3bda1414da5e1ba0f62ca9444644bb7788_d263221b665446f8.jpg">
            <a:extLst>
              <a:ext uri="{FF2B5EF4-FFF2-40B4-BE49-F238E27FC236}">
                <a16:creationId xmlns:a16="http://schemas.microsoft.com/office/drawing/2014/main" id="{DDFCA565-F409-4D7E-8F37-4CA878BC7A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230053"/>
            <a:ext cx="4072014" cy="25669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User1\Desktop\0-02-05-8ebb3a529bda501747e0687f2a9b2fc488eb73cf42ca85ceaf6ffcc3afef8d09_cd1ea73f77a6ecaa.jpg">
            <a:extLst>
              <a:ext uri="{FF2B5EF4-FFF2-40B4-BE49-F238E27FC236}">
                <a16:creationId xmlns:a16="http://schemas.microsoft.com/office/drawing/2014/main" id="{6D187F44-B4A1-4B14-B032-E76D6B94F7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430116"/>
            <a:ext cx="8534399" cy="3123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7307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79710" y="457200"/>
            <a:ext cx="7620000" cy="1295868"/>
          </a:xfrm>
          <a:prstGeom prst="rect">
            <a:avLst/>
          </a:prstGeom>
        </p:spPr>
        <p:txBody>
          <a:bodyPr wrap="square">
            <a:spAutoFit/>
          </a:bodyPr>
          <a:lstStyle/>
          <a:p>
            <a:pPr algn="ctr">
              <a:lnSpc>
                <a:spcPct val="150000"/>
              </a:lnSpc>
            </a:pPr>
            <a:r>
              <a:rPr lang="uk-UA" dirty="0">
                <a:solidFill>
                  <a:schemeClr val="bg1"/>
                </a:solidFill>
              </a:rPr>
              <a:t>Виконавчий комітет </a:t>
            </a:r>
            <a:r>
              <a:rPr lang="uk-UA" dirty="0" err="1">
                <a:solidFill>
                  <a:schemeClr val="bg1"/>
                </a:solidFill>
              </a:rPr>
              <a:t>Белзької</a:t>
            </a:r>
            <a:r>
              <a:rPr lang="uk-UA" dirty="0">
                <a:solidFill>
                  <a:schemeClr val="bg1"/>
                </a:solidFill>
              </a:rPr>
              <a:t> міської ради Львівської області</a:t>
            </a:r>
          </a:p>
          <a:p>
            <a:pPr>
              <a:lnSpc>
                <a:spcPct val="150000"/>
              </a:lnSpc>
            </a:pPr>
            <a:r>
              <a:rPr lang="uk-UA" dirty="0">
                <a:solidFill>
                  <a:schemeClr val="bg1"/>
                </a:solidFill>
              </a:rPr>
              <a:t>За 2023 рік було проведено  22 засідання виконавчого комітету, на яких прийнято 120 рішень (на 30 рішень більше, аніж у 2022 році)</a:t>
            </a:r>
            <a:endParaRPr lang="ru-RU" dirty="0">
              <a:solidFill>
                <a:schemeClr val="bg1"/>
              </a:solidFill>
            </a:endParaRPr>
          </a:p>
        </p:txBody>
      </p:sp>
      <p:pic>
        <p:nvPicPr>
          <p:cNvPr id="6" name="Рисунок 5">
            <a:extLst>
              <a:ext uri="{FF2B5EF4-FFF2-40B4-BE49-F238E27FC236}">
                <a16:creationId xmlns:a16="http://schemas.microsoft.com/office/drawing/2014/main" id="{1D14D71F-D1F1-4AD8-BC17-1AE014D91E2E}"/>
              </a:ext>
            </a:extLst>
          </p:cNvPr>
          <p:cNvPicPr>
            <a:picLocks noChangeAspect="1"/>
          </p:cNvPicPr>
          <p:nvPr/>
        </p:nvPicPr>
        <p:blipFill>
          <a:blip r:embed="rId3"/>
          <a:stretch>
            <a:fillRect/>
          </a:stretch>
        </p:blipFill>
        <p:spPr>
          <a:xfrm>
            <a:off x="1219200" y="1903333"/>
            <a:ext cx="6477000" cy="4497467"/>
          </a:xfrm>
          <a:prstGeom prst="rect">
            <a:avLst/>
          </a:prstGeom>
        </p:spPr>
      </p:pic>
    </p:spTree>
    <p:extLst>
      <p:ext uri="{BB962C8B-B14F-4D97-AF65-F5344CB8AC3E}">
        <p14:creationId xmlns:p14="http://schemas.microsoft.com/office/powerpoint/2010/main" val="41703667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C78096-1E26-412D-96D7-3B54F979B8C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406052FB-3EAC-4136-AD94-41BAF83A869F}"/>
              </a:ext>
            </a:extLst>
          </p:cNvPr>
          <p:cNvSpPr>
            <a:spLocks noGrp="1"/>
          </p:cNvSpPr>
          <p:nvPr>
            <p:ph type="body" idx="1"/>
          </p:nvPr>
        </p:nvSpPr>
        <p:spPr>
          <a:xfrm>
            <a:off x="288925" y="1046352"/>
            <a:ext cx="8594090" cy="2506840"/>
          </a:xfrm>
        </p:spPr>
        <p:txBody>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endParaRPr lang="uk-UA" sz="1400" b="1" dirty="0">
              <a:ea typeface="Calibri"/>
              <a:cs typeface="Times New Roman"/>
            </a:endParaRPr>
          </a:p>
          <a:p>
            <a:endParaRPr lang="uk-UA" dirty="0"/>
          </a:p>
        </p:txBody>
      </p:sp>
      <p:pic>
        <p:nvPicPr>
          <p:cNvPr id="4" name="Picture 2" descr="S:\добротвір\Банер\7.jpg">
            <a:extLst>
              <a:ext uri="{FF2B5EF4-FFF2-40B4-BE49-F238E27FC236}">
                <a16:creationId xmlns:a16="http://schemas.microsoft.com/office/drawing/2014/main" id="{6383BD4D-41FD-48F5-8D96-E6E2DC6843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E9791FE-8F67-4FE1-B64A-E26C77AA993C}"/>
              </a:ext>
            </a:extLst>
          </p:cNvPr>
          <p:cNvSpPr txBox="1"/>
          <p:nvPr/>
        </p:nvSpPr>
        <p:spPr>
          <a:xfrm>
            <a:off x="457200" y="228600"/>
            <a:ext cx="7848600" cy="3577646"/>
          </a:xfrm>
          <a:prstGeom prst="rect">
            <a:avLst/>
          </a:prstGeom>
          <a:noFill/>
        </p:spPr>
        <p:txBody>
          <a:bodyPr wrap="square">
            <a:spAutoFit/>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p>
          <a:p>
            <a:pPr lvl="0">
              <a:lnSpc>
                <a:spcPct val="115000"/>
              </a:lnSpc>
              <a:spcAft>
                <a:spcPts val="0"/>
              </a:spcAft>
              <a:tabLst>
                <a:tab pos="3690620" algn="l"/>
              </a:tabLst>
            </a:pPr>
            <a:endParaRPr lang="uk-UA" b="1" dirty="0">
              <a:latin typeface="Times New Roman"/>
              <a:ea typeface="Calibri"/>
              <a:cs typeface="Times New Roman"/>
            </a:endParaRPr>
          </a:p>
          <a:p>
            <a:pPr lvl="0">
              <a:lnSpc>
                <a:spcPct val="115000"/>
              </a:lnSpc>
              <a:spcAft>
                <a:spcPts val="0"/>
              </a:spcAft>
              <a:tabLst>
                <a:tab pos="3690620" algn="l"/>
              </a:tabLst>
            </a:pPr>
            <a:endParaRPr lang="uk-UA" b="1" dirty="0">
              <a:latin typeface="Times New Roman"/>
              <a:ea typeface="Calibri"/>
              <a:cs typeface="Times New Roman"/>
            </a:endParaRPr>
          </a:p>
          <a:p>
            <a:pPr lvl="0">
              <a:lnSpc>
                <a:spcPct val="115000"/>
              </a:lnSpc>
              <a:spcAft>
                <a:spcPts val="0"/>
              </a:spcAft>
              <a:tabLst>
                <a:tab pos="3690620" algn="l"/>
              </a:tabLst>
            </a:pPr>
            <a:endParaRPr lang="uk-UA" dirty="0"/>
          </a:p>
        </p:txBody>
      </p:sp>
      <p:pic>
        <p:nvPicPr>
          <p:cNvPr id="7" name="Picture 2">
            <a:extLst>
              <a:ext uri="{FF2B5EF4-FFF2-40B4-BE49-F238E27FC236}">
                <a16:creationId xmlns:a16="http://schemas.microsoft.com/office/drawing/2014/main" id="{F1392F30-6CF8-4B5C-ADAF-7A6E22463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895600"/>
            <a:ext cx="6934200" cy="3460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34267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C78096-1E26-412D-96D7-3B54F979B8C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406052FB-3EAC-4136-AD94-41BAF83A869F}"/>
              </a:ext>
            </a:extLst>
          </p:cNvPr>
          <p:cNvSpPr>
            <a:spLocks noGrp="1"/>
          </p:cNvSpPr>
          <p:nvPr>
            <p:ph type="body" idx="1"/>
          </p:nvPr>
        </p:nvSpPr>
        <p:spPr>
          <a:xfrm>
            <a:off x="288925" y="1046352"/>
            <a:ext cx="8594090" cy="2506840"/>
          </a:xfrm>
        </p:spPr>
        <p:txBody>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endParaRPr lang="uk-UA" sz="1400" b="1" dirty="0">
              <a:ea typeface="Calibri"/>
              <a:cs typeface="Times New Roman"/>
            </a:endParaRPr>
          </a:p>
          <a:p>
            <a:endParaRPr lang="uk-UA" dirty="0"/>
          </a:p>
        </p:txBody>
      </p:sp>
      <p:pic>
        <p:nvPicPr>
          <p:cNvPr id="4" name="Picture 2" descr="S:\добротвір\Банер\7.jpg">
            <a:extLst>
              <a:ext uri="{FF2B5EF4-FFF2-40B4-BE49-F238E27FC236}">
                <a16:creationId xmlns:a16="http://schemas.microsoft.com/office/drawing/2014/main" id="{6383BD4D-41FD-48F5-8D96-E6E2DC6843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4CDAE8B-2B53-41DE-9986-B19BDFD4A4DE}"/>
              </a:ext>
            </a:extLst>
          </p:cNvPr>
          <p:cNvSpPr txBox="1"/>
          <p:nvPr/>
        </p:nvSpPr>
        <p:spPr>
          <a:xfrm>
            <a:off x="381000" y="381000"/>
            <a:ext cx="8305800" cy="3570849"/>
          </a:xfrm>
          <a:prstGeom prst="rect">
            <a:avLst/>
          </a:prstGeom>
          <a:noFill/>
        </p:spPr>
        <p:txBody>
          <a:bodyPr wrap="square">
            <a:spAutoFit/>
          </a:bodyPr>
          <a:lstStyle/>
          <a:p>
            <a:pPr lvl="0">
              <a:lnSpc>
                <a:spcPct val="115000"/>
              </a:lnSpc>
              <a:tabLst>
                <a:tab pos="3690620" algn="l"/>
              </a:tabLst>
            </a:pPr>
            <a:r>
              <a:rPr lang="uk-UA" b="1" dirty="0">
                <a:solidFill>
                  <a:prstClr val="white"/>
                </a:solidFill>
                <a:latin typeface="Times New Roman"/>
                <a:ea typeface="Calibri"/>
                <a:cs typeface="Times New Roman"/>
              </a:rPr>
              <a:t>«Проведення мистецької</a:t>
            </a:r>
            <a:r>
              <a:rPr lang="uk-UA" sz="1400" b="1" dirty="0">
                <a:solidFill>
                  <a:prstClr val="white"/>
                </a:solidFill>
                <a:ea typeface="Calibri"/>
                <a:cs typeface="Times New Roman"/>
              </a:rPr>
              <a:t> </a:t>
            </a:r>
            <a:r>
              <a:rPr lang="uk-UA" b="1" dirty="0">
                <a:solidFill>
                  <a:prstClr val="white"/>
                </a:solidFill>
                <a:latin typeface="Times New Roman"/>
                <a:ea typeface="Calibri"/>
                <a:cs typeface="Times New Roman"/>
              </a:rPr>
              <a:t>виставки «</a:t>
            </a:r>
            <a:r>
              <a:rPr lang="uk-UA" b="1" dirty="0" err="1">
                <a:solidFill>
                  <a:prstClr val="white"/>
                </a:solidFill>
                <a:latin typeface="Times New Roman"/>
                <a:ea typeface="Calibri"/>
                <a:cs typeface="Times New Roman"/>
              </a:rPr>
              <a:t>МОДаНА</a:t>
            </a:r>
            <a:r>
              <a:rPr lang="uk-UA" b="1" dirty="0">
                <a:solidFill>
                  <a:prstClr val="white"/>
                </a:solidFill>
                <a:latin typeface="Times New Roman"/>
                <a:ea typeface="Calibri"/>
                <a:cs typeface="Times New Roman"/>
              </a:rPr>
              <a:t> ХУСТКА»» </a:t>
            </a:r>
          </a:p>
          <a:p>
            <a:pPr lvl="0">
              <a:lnSpc>
                <a:spcPct val="115000"/>
              </a:lnSpc>
              <a:tabLst>
                <a:tab pos="3690620" algn="l"/>
              </a:tabLst>
            </a:pPr>
            <a:r>
              <a:rPr lang="uk-UA" dirty="0">
                <a:solidFill>
                  <a:schemeClr val="bg1"/>
                </a:solidFill>
                <a:latin typeface="Times New Roman"/>
                <a:ea typeface="Calibri"/>
                <a:cs typeface="Times New Roman"/>
              </a:rPr>
              <a:t>Подано до Українського культурного фонду на Конкурсну програму</a:t>
            </a:r>
            <a:endParaRPr lang="uk-UA" sz="1400" dirty="0">
              <a:solidFill>
                <a:schemeClr val="bg1"/>
              </a:solidFill>
              <a:ea typeface="Calibri"/>
              <a:cs typeface="Times New Roman"/>
            </a:endParaRPr>
          </a:p>
          <a:p>
            <a:pPr lvl="0">
              <a:lnSpc>
                <a:spcPct val="115000"/>
              </a:lnSpc>
              <a:spcAft>
                <a:spcPts val="0"/>
              </a:spcAft>
              <a:tabLst>
                <a:tab pos="3690620" algn="l"/>
              </a:tabLst>
            </a:pPr>
            <a:r>
              <a:rPr lang="uk-UA" dirty="0">
                <a:solidFill>
                  <a:schemeClr val="bg1"/>
                </a:solidFill>
                <a:latin typeface="Times New Roman"/>
                <a:ea typeface="Calibri"/>
                <a:cs typeface="Times New Roman"/>
              </a:rPr>
              <a:t>«Культура. Регіони» </a:t>
            </a:r>
          </a:p>
          <a:p>
            <a:pPr lvl="0">
              <a:lnSpc>
                <a:spcPct val="115000"/>
              </a:lnSpc>
              <a:spcAft>
                <a:spcPts val="0"/>
              </a:spcAft>
              <a:tabLst>
                <a:tab pos="3690620" algn="l"/>
              </a:tabLst>
            </a:pPr>
            <a:r>
              <a:rPr lang="uk-UA" b="1" dirty="0">
                <a:solidFill>
                  <a:schemeClr val="bg1"/>
                </a:solidFill>
                <a:latin typeface="Times New Roman"/>
                <a:ea typeface="Calibri"/>
                <a:cs typeface="Times New Roman"/>
              </a:rPr>
              <a:t>Сума гранту  346 068,00 грн. з них 52 000 грн. кошти місцевого бюджету. </a:t>
            </a: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a:p>
            <a:pPr lvl="0">
              <a:lnSpc>
                <a:spcPct val="115000"/>
              </a:lnSpc>
              <a:spcAft>
                <a:spcPts val="0"/>
              </a:spcAft>
              <a:tabLst>
                <a:tab pos="3690620" algn="l"/>
              </a:tabLst>
            </a:pPr>
            <a:endParaRPr lang="uk-UA" b="1" dirty="0">
              <a:solidFill>
                <a:schemeClr val="bg1"/>
              </a:solidFill>
              <a:latin typeface="Times New Roman"/>
              <a:ea typeface="Calibri"/>
              <a:cs typeface="Times New Roman"/>
            </a:endParaRPr>
          </a:p>
        </p:txBody>
      </p:sp>
      <p:pic>
        <p:nvPicPr>
          <p:cNvPr id="7" name="Picture 2" descr="C:\Users\User1\Desktop\УКФ2023\фото по хустці\371859148_923555269102743_4205844525826226089_n.jpg">
            <a:extLst>
              <a:ext uri="{FF2B5EF4-FFF2-40B4-BE49-F238E27FC236}">
                <a16:creationId xmlns:a16="http://schemas.microsoft.com/office/drawing/2014/main" id="{F5E8FA24-1716-49B4-A386-9B21CD976D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837478"/>
            <a:ext cx="8502016" cy="5147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3074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C78096-1E26-412D-96D7-3B54F979B8C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406052FB-3EAC-4136-AD94-41BAF83A869F}"/>
              </a:ext>
            </a:extLst>
          </p:cNvPr>
          <p:cNvSpPr>
            <a:spLocks noGrp="1"/>
          </p:cNvSpPr>
          <p:nvPr>
            <p:ph type="body" idx="1"/>
          </p:nvPr>
        </p:nvSpPr>
        <p:spPr>
          <a:xfrm>
            <a:off x="288925" y="1046352"/>
            <a:ext cx="8594090" cy="2506840"/>
          </a:xfrm>
        </p:spPr>
        <p:txBody>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endParaRPr lang="uk-UA" sz="1400" b="1" dirty="0">
              <a:ea typeface="Calibri"/>
              <a:cs typeface="Times New Roman"/>
            </a:endParaRPr>
          </a:p>
          <a:p>
            <a:endParaRPr lang="uk-UA" dirty="0"/>
          </a:p>
        </p:txBody>
      </p:sp>
      <p:pic>
        <p:nvPicPr>
          <p:cNvPr id="4" name="Picture 2" descr="S:\добротвір\Банер\7.jpg">
            <a:extLst>
              <a:ext uri="{FF2B5EF4-FFF2-40B4-BE49-F238E27FC236}">
                <a16:creationId xmlns:a16="http://schemas.microsoft.com/office/drawing/2014/main" id="{6383BD4D-41FD-48F5-8D96-E6E2DC6843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01"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223050D-287A-4E3C-B9B5-41496F6BA902}"/>
              </a:ext>
            </a:extLst>
          </p:cNvPr>
          <p:cNvSpPr txBox="1"/>
          <p:nvPr/>
        </p:nvSpPr>
        <p:spPr>
          <a:xfrm>
            <a:off x="152399" y="-76200"/>
            <a:ext cx="8702675" cy="3157083"/>
          </a:xfrm>
          <a:prstGeom prst="rect">
            <a:avLst/>
          </a:prstGeom>
          <a:noFill/>
        </p:spPr>
        <p:txBody>
          <a:bodyPr wrap="square">
            <a:spAutoFit/>
          </a:bodyPr>
          <a:lstStyle/>
          <a:p>
            <a:pPr marL="457200">
              <a:lnSpc>
                <a:spcPct val="115000"/>
              </a:lnSpc>
              <a:spcAft>
                <a:spcPts val="0"/>
              </a:spcAft>
              <a:tabLst>
                <a:tab pos="3690620" algn="l"/>
              </a:tabLst>
            </a:pPr>
            <a:r>
              <a:rPr lang="uk-UA" b="1" dirty="0" err="1">
                <a:solidFill>
                  <a:schemeClr val="bg1"/>
                </a:solidFill>
                <a:latin typeface="Times New Roman"/>
                <a:ea typeface="Calibri"/>
                <a:cs typeface="Times New Roman"/>
              </a:rPr>
              <a:t>Проєкт</a:t>
            </a:r>
            <a:r>
              <a:rPr lang="uk-UA" b="1" dirty="0">
                <a:solidFill>
                  <a:schemeClr val="bg1"/>
                </a:solidFill>
                <a:latin typeface="Times New Roman"/>
                <a:ea typeface="Calibri"/>
                <a:cs typeface="Times New Roman"/>
              </a:rPr>
              <a:t> передбачає популяризацію та відродження автентичного головного убору «</a:t>
            </a:r>
            <a:r>
              <a:rPr lang="uk-UA" b="1" dirty="0" err="1">
                <a:solidFill>
                  <a:schemeClr val="bg1"/>
                </a:solidFill>
                <a:latin typeface="Times New Roman"/>
                <a:ea typeface="Calibri"/>
                <a:cs typeface="Times New Roman"/>
              </a:rPr>
              <a:t>Угнівської</a:t>
            </a:r>
            <a:r>
              <a:rPr lang="uk-UA" b="1" dirty="0">
                <a:solidFill>
                  <a:schemeClr val="bg1"/>
                </a:solidFill>
                <a:latin typeface="Times New Roman"/>
                <a:ea typeface="Calibri"/>
                <a:cs typeface="Times New Roman"/>
              </a:rPr>
              <a:t> хустки З ЧУБОМ» в рамках мистецької виставки «</a:t>
            </a:r>
            <a:r>
              <a:rPr lang="uk-UA" b="1" dirty="0" err="1">
                <a:solidFill>
                  <a:schemeClr val="bg1"/>
                </a:solidFill>
                <a:latin typeface="Times New Roman"/>
                <a:ea typeface="Calibri"/>
                <a:cs typeface="Times New Roman"/>
              </a:rPr>
              <a:t>МОДаНА</a:t>
            </a:r>
            <a:r>
              <a:rPr lang="uk-UA" b="1" dirty="0">
                <a:solidFill>
                  <a:schemeClr val="bg1"/>
                </a:solidFill>
                <a:latin typeface="Times New Roman"/>
                <a:ea typeface="Calibri"/>
                <a:cs typeface="Times New Roman"/>
              </a:rPr>
              <a:t> ХУСТКА». </a:t>
            </a:r>
            <a:r>
              <a:rPr lang="uk-UA" b="1" dirty="0" err="1">
                <a:solidFill>
                  <a:schemeClr val="bg1"/>
                </a:solidFill>
                <a:latin typeface="Times New Roman"/>
                <a:ea typeface="Calibri"/>
                <a:cs typeface="Times New Roman"/>
              </a:rPr>
              <a:t>Проєкт</a:t>
            </a:r>
            <a:r>
              <a:rPr lang="uk-UA" b="1" dirty="0">
                <a:solidFill>
                  <a:schemeClr val="bg1"/>
                </a:solidFill>
                <a:latin typeface="Times New Roman"/>
                <a:ea typeface="Calibri"/>
                <a:cs typeface="Times New Roman"/>
              </a:rPr>
              <a:t> покликаний сприяти посиленню культурної ідентичності громади, як промоція місцевої культури та популяризацію місцевого стилю </a:t>
            </a:r>
            <a:r>
              <a:rPr lang="uk-UA" b="1" dirty="0" err="1">
                <a:solidFill>
                  <a:schemeClr val="bg1"/>
                </a:solidFill>
                <a:latin typeface="Times New Roman"/>
                <a:ea typeface="Calibri"/>
                <a:cs typeface="Times New Roman"/>
              </a:rPr>
              <a:t>хусткування</a:t>
            </a:r>
            <a:r>
              <a:rPr lang="uk-UA" b="1" dirty="0">
                <a:solidFill>
                  <a:schemeClr val="bg1"/>
                </a:solidFill>
                <a:latin typeface="Times New Roman"/>
                <a:ea typeface="Calibri"/>
                <a:cs typeface="Times New Roman"/>
              </a:rPr>
              <a:t>.</a:t>
            </a:r>
          </a:p>
          <a:p>
            <a:pPr marL="457200">
              <a:lnSpc>
                <a:spcPct val="115000"/>
              </a:lnSpc>
              <a:spcAft>
                <a:spcPts val="0"/>
              </a:spcAft>
              <a:tabLst>
                <a:tab pos="3690620" algn="l"/>
              </a:tabLst>
            </a:pPr>
            <a:endParaRPr lang="uk-UA" sz="1400" b="1" dirty="0">
              <a:solidFill>
                <a:schemeClr val="bg1"/>
              </a:solidFill>
              <a:latin typeface="Times New Roman"/>
              <a:ea typeface="Calibri"/>
              <a:cs typeface="Times New Roman"/>
            </a:endParaRPr>
          </a:p>
          <a:p>
            <a:pPr marL="457200">
              <a:lnSpc>
                <a:spcPct val="115000"/>
              </a:lnSpc>
              <a:spcAft>
                <a:spcPts val="0"/>
              </a:spcAft>
              <a:tabLst>
                <a:tab pos="3690620" algn="l"/>
              </a:tabLst>
            </a:pPr>
            <a:endParaRPr lang="uk-UA" sz="1400" b="1" dirty="0">
              <a:solidFill>
                <a:schemeClr val="bg1"/>
              </a:solidFill>
              <a:latin typeface="Times New Roman"/>
              <a:ea typeface="Calibri"/>
              <a:cs typeface="Times New Roman"/>
            </a:endParaRPr>
          </a:p>
          <a:p>
            <a:pPr marL="457200">
              <a:lnSpc>
                <a:spcPct val="115000"/>
              </a:lnSpc>
              <a:spcAft>
                <a:spcPts val="0"/>
              </a:spcAft>
              <a:tabLst>
                <a:tab pos="3690620" algn="l"/>
              </a:tabLst>
            </a:pPr>
            <a:endParaRPr lang="uk-UA" sz="1400" b="1" dirty="0">
              <a:solidFill>
                <a:schemeClr val="bg1"/>
              </a:solidFill>
              <a:latin typeface="Times New Roman"/>
              <a:ea typeface="Calibri"/>
              <a:cs typeface="Times New Roman"/>
            </a:endParaRPr>
          </a:p>
          <a:p>
            <a:pPr marL="457200">
              <a:lnSpc>
                <a:spcPct val="115000"/>
              </a:lnSpc>
              <a:spcAft>
                <a:spcPts val="0"/>
              </a:spcAft>
              <a:tabLst>
                <a:tab pos="3690620" algn="l"/>
              </a:tabLst>
            </a:pPr>
            <a:endParaRPr lang="uk-UA" sz="1400" b="1" dirty="0">
              <a:solidFill>
                <a:schemeClr val="bg1"/>
              </a:solidFill>
              <a:latin typeface="Times New Roman"/>
              <a:ea typeface="Calibri"/>
              <a:cs typeface="Times New Roman"/>
            </a:endParaRPr>
          </a:p>
          <a:p>
            <a:pPr marL="457200">
              <a:lnSpc>
                <a:spcPct val="115000"/>
              </a:lnSpc>
              <a:spcAft>
                <a:spcPts val="0"/>
              </a:spcAft>
              <a:tabLst>
                <a:tab pos="3690620" algn="l"/>
              </a:tabLst>
            </a:pPr>
            <a:endParaRPr lang="uk-UA" sz="1400" b="1" dirty="0">
              <a:solidFill>
                <a:schemeClr val="bg1"/>
              </a:solidFill>
              <a:latin typeface="Times New Roman"/>
              <a:ea typeface="Calibri"/>
              <a:cs typeface="Times New Roman"/>
            </a:endParaRPr>
          </a:p>
          <a:p>
            <a:pPr marL="457200">
              <a:lnSpc>
                <a:spcPct val="115000"/>
              </a:lnSpc>
              <a:spcAft>
                <a:spcPts val="0"/>
              </a:spcAft>
              <a:tabLst>
                <a:tab pos="3690620" algn="l"/>
              </a:tabLst>
            </a:pPr>
            <a:endParaRPr lang="uk-UA" sz="1400" b="1" dirty="0">
              <a:solidFill>
                <a:schemeClr val="bg1"/>
              </a:solidFill>
              <a:ea typeface="Calibri"/>
              <a:cs typeface="Times New Roman"/>
            </a:endParaRPr>
          </a:p>
        </p:txBody>
      </p:sp>
      <p:pic>
        <p:nvPicPr>
          <p:cNvPr id="7" name="Picture 2" descr="C:\Users\User1\Desktop\УКФ2023\фото по хустці\01.jpg">
            <a:extLst>
              <a:ext uri="{FF2B5EF4-FFF2-40B4-BE49-F238E27FC236}">
                <a16:creationId xmlns:a16="http://schemas.microsoft.com/office/drawing/2014/main" id="{326E3180-938A-455E-A8C8-F874E0EDE8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1621027"/>
            <a:ext cx="7228586" cy="4627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2160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21C193-F960-4200-9CF9-B83091694A48}"/>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D8F82403-76DB-49BA-8C8C-C801479E8A59}"/>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D38D1ED5-3CE2-48A8-A6E9-218F3BEA2DF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DE13E56-9E77-4B48-B9DC-7642DE239EA5}"/>
              </a:ext>
            </a:extLst>
          </p:cNvPr>
          <p:cNvSpPr txBox="1"/>
          <p:nvPr/>
        </p:nvSpPr>
        <p:spPr>
          <a:xfrm>
            <a:off x="457199" y="91668"/>
            <a:ext cx="8425815" cy="2585323"/>
          </a:xfrm>
          <a:prstGeom prst="rect">
            <a:avLst/>
          </a:prstGeom>
          <a:noFill/>
        </p:spPr>
        <p:txBody>
          <a:bodyPr wrap="square">
            <a:spAutoFit/>
          </a:bodyPr>
          <a:lstStyle/>
          <a:p>
            <a:endParaRPr lang="uk-UA" sz="1800" b="1" dirty="0">
              <a:solidFill>
                <a:schemeClr val="bg1"/>
              </a:solidFill>
              <a:latin typeface="Times New Roman" pitchFamily="18" charset="0"/>
              <a:cs typeface="Times New Roman" pitchFamily="18" charset="0"/>
            </a:endParaRPr>
          </a:p>
          <a:p>
            <a:endParaRPr lang="uk-UA" b="1" dirty="0">
              <a:solidFill>
                <a:schemeClr val="bg1"/>
              </a:solidFill>
              <a:latin typeface="Times New Roman" pitchFamily="18" charset="0"/>
              <a:cs typeface="Times New Roman" pitchFamily="18" charset="0"/>
            </a:endParaRPr>
          </a:p>
          <a:p>
            <a:r>
              <a:rPr lang="uk-UA" sz="1800" b="1" dirty="0">
                <a:solidFill>
                  <a:schemeClr val="bg1"/>
                </a:solidFill>
                <a:latin typeface="Times New Roman" pitchFamily="18" charset="0"/>
                <a:cs typeface="Times New Roman" pitchFamily="18" charset="0"/>
              </a:rPr>
              <a:t>В рамках </a:t>
            </a:r>
            <a:r>
              <a:rPr lang="uk-UA" sz="1800" b="1" dirty="0" err="1">
                <a:solidFill>
                  <a:schemeClr val="bg1"/>
                </a:solidFill>
                <a:latin typeface="Times New Roman" pitchFamily="18" charset="0"/>
                <a:cs typeface="Times New Roman" pitchFamily="18" charset="0"/>
              </a:rPr>
              <a:t>проєкту</a:t>
            </a:r>
            <a:r>
              <a:rPr lang="uk-UA" sz="1800" b="1" dirty="0">
                <a:solidFill>
                  <a:schemeClr val="bg1"/>
                </a:solidFill>
                <a:latin typeface="Times New Roman" pitchFamily="18" charset="0"/>
                <a:cs typeface="Times New Roman" pitchFamily="18" charset="0"/>
              </a:rPr>
              <a:t> «Посилення стійкості громад в регіонах України», що реалізується Програмою розвитку ООН в Україні за підтримки Уряду Великої Британії у  партнерстві з Львівською ОВА отримано 6 моноблоків</a:t>
            </a:r>
          </a:p>
          <a:p>
            <a:endParaRPr lang="uk-UA" b="1" dirty="0">
              <a:solidFill>
                <a:schemeClr val="bg1"/>
              </a:solidFill>
              <a:latin typeface="Times New Roman" pitchFamily="18" charset="0"/>
              <a:cs typeface="Times New Roman" pitchFamily="18" charset="0"/>
            </a:endParaRPr>
          </a:p>
          <a:p>
            <a:endParaRPr lang="uk-UA" b="1" dirty="0">
              <a:solidFill>
                <a:schemeClr val="bg1"/>
              </a:solidFill>
              <a:latin typeface="Times New Roman" pitchFamily="18" charset="0"/>
              <a:cs typeface="Times New Roman" pitchFamily="18" charset="0"/>
            </a:endParaRPr>
          </a:p>
          <a:p>
            <a:endParaRPr lang="uk-UA" b="1" dirty="0">
              <a:solidFill>
                <a:schemeClr val="bg1"/>
              </a:solidFill>
              <a:latin typeface="Times New Roman" pitchFamily="18" charset="0"/>
              <a:cs typeface="Times New Roman" pitchFamily="18" charset="0"/>
            </a:endParaRPr>
          </a:p>
          <a:p>
            <a:endParaRPr lang="uk-UA" dirty="0"/>
          </a:p>
        </p:txBody>
      </p:sp>
      <p:pic>
        <p:nvPicPr>
          <p:cNvPr id="7" name="Picture 3" descr="C:\Users\User1\Desktop\0-02-05-0bb8ea4a2faefd1c08f44a480a522e4d298a6c91477d29b0f93b7ab0b82ed041_9e66ea95e002ca55.jpg">
            <a:extLst>
              <a:ext uri="{FF2B5EF4-FFF2-40B4-BE49-F238E27FC236}">
                <a16:creationId xmlns:a16="http://schemas.microsoft.com/office/drawing/2014/main" id="{AA71A81A-1B99-4A9D-9B8F-3372EC7B4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9605" y="2438400"/>
            <a:ext cx="4707775" cy="381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User1\Desktop\0-02-05-0a8127caf26aee14698748534d697acd498befdff87a010c3f3bac9ddd66afcb_925b9686aa765966.jpg">
            <a:extLst>
              <a:ext uri="{FF2B5EF4-FFF2-40B4-BE49-F238E27FC236}">
                <a16:creationId xmlns:a16="http://schemas.microsoft.com/office/drawing/2014/main" id="{7A7ADE3C-913D-4D02-A092-32B8B9AE8EE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2057400"/>
            <a:ext cx="39624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4659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21C193-F960-4200-9CF9-B83091694A48}"/>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D8F82403-76DB-49BA-8C8C-C801479E8A59}"/>
              </a:ext>
            </a:extLst>
          </p:cNvPr>
          <p:cNvSpPr>
            <a:spLocks noGrp="1"/>
          </p:cNvSpPr>
          <p:nvPr>
            <p:ph type="body" idx="1"/>
          </p:nvPr>
        </p:nvSpPr>
        <p:spPr/>
        <p:txBody>
          <a:bodyPr/>
          <a:lstStyle/>
          <a:p>
            <a:endParaRPr lang="uk-UA"/>
          </a:p>
        </p:txBody>
      </p:sp>
      <p:pic>
        <p:nvPicPr>
          <p:cNvPr id="4" name="Picture 2" descr="S:\добротвір\Банер\7.jpg">
            <a:extLst>
              <a:ext uri="{FF2B5EF4-FFF2-40B4-BE49-F238E27FC236}">
                <a16:creationId xmlns:a16="http://schemas.microsoft.com/office/drawing/2014/main" id="{D38D1ED5-3CE2-48A8-A6E9-218F3BEA2DF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89449F8-565F-4D1B-9F3B-3D492A121061}"/>
              </a:ext>
            </a:extLst>
          </p:cNvPr>
          <p:cNvSpPr txBox="1"/>
          <p:nvPr/>
        </p:nvSpPr>
        <p:spPr>
          <a:xfrm>
            <a:off x="260985" y="76200"/>
            <a:ext cx="8730615" cy="2308324"/>
          </a:xfrm>
          <a:prstGeom prst="rect">
            <a:avLst/>
          </a:prstGeom>
          <a:noFill/>
        </p:spPr>
        <p:txBody>
          <a:bodyPr wrap="square">
            <a:spAutoFit/>
          </a:bodyPr>
          <a:lstStyle/>
          <a:p>
            <a:pPr lvl="0"/>
            <a:r>
              <a:rPr lang="uk-UA" sz="1800" b="1" dirty="0">
                <a:solidFill>
                  <a:prstClr val="white"/>
                </a:solidFill>
                <a:latin typeface="Times New Roman" pitchFamily="18" charset="0"/>
                <a:cs typeface="Times New Roman" pitchFamily="18" charset="0"/>
              </a:rPr>
              <a:t>Від «МОМ», яка входить до системи ООН, Представництво в Україні,  в рамках </a:t>
            </a:r>
            <a:r>
              <a:rPr lang="uk-UA" sz="1800" b="1" dirty="0" err="1">
                <a:solidFill>
                  <a:prstClr val="white"/>
                </a:solidFill>
                <a:latin typeface="Times New Roman" pitchFamily="18" charset="0"/>
                <a:cs typeface="Times New Roman" pitchFamily="18" charset="0"/>
              </a:rPr>
              <a:t>проєкту</a:t>
            </a:r>
            <a:r>
              <a:rPr lang="uk-UA" sz="1800" b="1" dirty="0">
                <a:solidFill>
                  <a:prstClr val="white"/>
                </a:solidFill>
                <a:latin typeface="Times New Roman" pitchFamily="18" charset="0"/>
                <a:cs typeface="Times New Roman" pitchFamily="18" charset="0"/>
              </a:rPr>
              <a:t> МОМ: «Людський вимір-інклюзивні дані для стабільності та розвитку»  отримано  8 планшетів та один ноутбук.  </a:t>
            </a:r>
          </a:p>
          <a:p>
            <a:pPr lvl="0"/>
            <a:endParaRPr lang="uk-UA" b="1" dirty="0">
              <a:solidFill>
                <a:prstClr val="white"/>
              </a:solidFill>
              <a:latin typeface="Times New Roman" pitchFamily="18" charset="0"/>
              <a:cs typeface="Times New Roman" pitchFamily="18" charset="0"/>
            </a:endParaRPr>
          </a:p>
          <a:p>
            <a:pPr lvl="0"/>
            <a:endParaRPr lang="uk-UA" sz="1800" b="1" dirty="0">
              <a:solidFill>
                <a:prstClr val="white"/>
              </a:solidFill>
              <a:latin typeface="Times New Roman" pitchFamily="18" charset="0"/>
              <a:cs typeface="Times New Roman" pitchFamily="18" charset="0"/>
            </a:endParaRPr>
          </a:p>
          <a:p>
            <a:pPr lvl="0"/>
            <a:endParaRPr lang="uk-UA" b="1" dirty="0">
              <a:solidFill>
                <a:prstClr val="white"/>
              </a:solidFill>
              <a:latin typeface="Times New Roman" pitchFamily="18" charset="0"/>
              <a:cs typeface="Times New Roman" pitchFamily="18" charset="0"/>
            </a:endParaRPr>
          </a:p>
          <a:p>
            <a:pPr lvl="0"/>
            <a:endParaRPr lang="uk-UA" sz="1800" b="1" dirty="0">
              <a:solidFill>
                <a:prstClr val="white"/>
              </a:solidFill>
              <a:latin typeface="Times New Roman" pitchFamily="18" charset="0"/>
              <a:cs typeface="Times New Roman" pitchFamily="18" charset="0"/>
            </a:endParaRPr>
          </a:p>
          <a:p>
            <a:pPr lvl="0"/>
            <a:endParaRPr lang="uk-UA" sz="1800" b="1" dirty="0">
              <a:solidFill>
                <a:prstClr val="white"/>
              </a:solidFill>
              <a:latin typeface="Times New Roman" pitchFamily="18" charset="0"/>
              <a:cs typeface="Times New Roman" pitchFamily="18" charset="0"/>
            </a:endParaRPr>
          </a:p>
        </p:txBody>
      </p:sp>
      <p:pic>
        <p:nvPicPr>
          <p:cNvPr id="7" name="Picture 4" descr="C:\Users\User1\Desktop\0-02-05-6b304db72066dd133dd20ef1da1286655681252b565f308392d3fed68f73b3c8_fac2860daccdede7.jpg">
            <a:extLst>
              <a:ext uri="{FF2B5EF4-FFF2-40B4-BE49-F238E27FC236}">
                <a16:creationId xmlns:a16="http://schemas.microsoft.com/office/drawing/2014/main" id="{FEE71703-A13D-419D-B051-95D3E94B74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66800"/>
            <a:ext cx="7924799" cy="36004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FE2A8ECE-6063-426E-ABEA-CCD767342B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703" y="4800600"/>
            <a:ext cx="8077198"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44774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5400"/>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1\Desktop\0-02-05-6dc0d860c6891b344f3c3916404c9742b177781718e6f9d1a58812599b267f95_fe71a14853a104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3521836"/>
            <a:ext cx="2229187" cy="333616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A7325D6-2211-47BA-A3D7-5E6164AAD1D3}"/>
              </a:ext>
            </a:extLst>
          </p:cNvPr>
          <p:cNvSpPr txBox="1"/>
          <p:nvPr/>
        </p:nvSpPr>
        <p:spPr>
          <a:xfrm>
            <a:off x="990600" y="228600"/>
            <a:ext cx="7467600" cy="8679299"/>
          </a:xfrm>
          <a:prstGeom prst="rect">
            <a:avLst/>
          </a:prstGeom>
          <a:noFill/>
        </p:spPr>
        <p:txBody>
          <a:bodyPr wrap="square">
            <a:spAutoFit/>
          </a:bodyPr>
          <a:lstStyle/>
          <a:p>
            <a:r>
              <a:rPr lang="uk-UA" dirty="0">
                <a:solidFill>
                  <a:schemeClr val="bg1"/>
                </a:solidFill>
              </a:rPr>
              <a:t>« Здорове серце. Сучасна діагностика та терапія</a:t>
            </a:r>
            <a:br>
              <a:rPr lang="uk-UA" dirty="0">
                <a:solidFill>
                  <a:schemeClr val="bg1"/>
                </a:solidFill>
              </a:rPr>
            </a:br>
            <a:r>
              <a:rPr lang="uk-UA" dirty="0">
                <a:solidFill>
                  <a:schemeClr val="bg1"/>
                </a:solidFill>
              </a:rPr>
              <a:t>серцево-судинних захворювань на кордоні Польщі та</a:t>
            </a:r>
            <a:br>
              <a:rPr lang="uk-UA" dirty="0">
                <a:solidFill>
                  <a:schemeClr val="bg1"/>
                </a:solidFill>
              </a:rPr>
            </a:br>
            <a:r>
              <a:rPr lang="uk-UA" dirty="0">
                <a:solidFill>
                  <a:schemeClr val="bg1"/>
                </a:solidFill>
              </a:rPr>
              <a:t>України»</a:t>
            </a:r>
          </a:p>
          <a:p>
            <a:endParaRPr lang="uk-UA" dirty="0">
              <a:solidFill>
                <a:schemeClr val="bg1"/>
              </a:solidFill>
            </a:endParaRPr>
          </a:p>
          <a:p>
            <a:r>
              <a:rPr lang="uk-UA" dirty="0" err="1">
                <a:solidFill>
                  <a:schemeClr val="bg1"/>
                </a:solidFill>
              </a:rPr>
              <a:t>Проєкт</a:t>
            </a:r>
            <a:r>
              <a:rPr lang="uk-UA" dirty="0">
                <a:solidFill>
                  <a:schemeClr val="bg1"/>
                </a:solidFill>
              </a:rPr>
              <a:t> подано в рамках програми </a:t>
            </a:r>
            <a:r>
              <a:rPr lang="uk-UA" dirty="0" err="1">
                <a:solidFill>
                  <a:schemeClr val="bg1"/>
                </a:solidFill>
              </a:rPr>
              <a:t>Програмои</a:t>
            </a:r>
            <a:r>
              <a:rPr lang="uk-UA" dirty="0">
                <a:solidFill>
                  <a:schemeClr val="bg1"/>
                </a:solidFill>
              </a:rPr>
              <a:t> </a:t>
            </a:r>
            <a:r>
              <a:rPr lang="en-US" dirty="0">
                <a:solidFill>
                  <a:schemeClr val="bg1"/>
                </a:solidFill>
              </a:rPr>
              <a:t>Interreg</a:t>
            </a:r>
          </a:p>
          <a:p>
            <a:r>
              <a:rPr lang="en-US" dirty="0">
                <a:solidFill>
                  <a:schemeClr val="bg1"/>
                </a:solidFill>
              </a:rPr>
              <a:t>NEXT </a:t>
            </a:r>
            <a:r>
              <a:rPr lang="uk-UA" dirty="0">
                <a:solidFill>
                  <a:schemeClr val="bg1"/>
                </a:solidFill>
              </a:rPr>
              <a:t>Польща – Україна 2021-2027</a:t>
            </a:r>
          </a:p>
          <a:p>
            <a:endParaRPr lang="uk-UA" dirty="0">
              <a:solidFill>
                <a:schemeClr val="bg1"/>
              </a:solidFill>
            </a:endParaRPr>
          </a:p>
          <a:p>
            <a:r>
              <a:rPr lang="uk-UA" dirty="0">
                <a:solidFill>
                  <a:schemeClr val="bg1"/>
                </a:solidFill>
              </a:rPr>
              <a:t>Головний партнер проекту : «Незалежний центр</a:t>
            </a:r>
          </a:p>
          <a:p>
            <a:r>
              <a:rPr lang="uk-UA" dirty="0">
                <a:solidFill>
                  <a:schemeClr val="bg1"/>
                </a:solidFill>
              </a:rPr>
              <a:t>охорони здоров'я в </a:t>
            </a:r>
            <a:r>
              <a:rPr lang="uk-UA" dirty="0" err="1">
                <a:solidFill>
                  <a:schemeClr val="bg1"/>
                </a:solidFill>
              </a:rPr>
              <a:t>Томашуві</a:t>
            </a:r>
            <a:r>
              <a:rPr lang="uk-UA" dirty="0">
                <a:solidFill>
                  <a:schemeClr val="bg1"/>
                </a:solidFill>
              </a:rPr>
              <a:t> </a:t>
            </a:r>
            <a:r>
              <a:rPr lang="uk-UA" dirty="0" err="1">
                <a:solidFill>
                  <a:schemeClr val="bg1"/>
                </a:solidFill>
              </a:rPr>
              <a:t>Любельському</a:t>
            </a:r>
            <a:r>
              <a:rPr lang="uk-UA" dirty="0">
                <a:solidFill>
                  <a:schemeClr val="bg1"/>
                </a:solidFill>
              </a:rPr>
              <a:t>»,</a:t>
            </a:r>
          </a:p>
          <a:p>
            <a:r>
              <a:rPr lang="uk-UA" dirty="0">
                <a:solidFill>
                  <a:schemeClr val="bg1"/>
                </a:solidFill>
              </a:rPr>
              <a:t>партнери проекту КНП "Сокальська ЦРЛ",</a:t>
            </a:r>
          </a:p>
          <a:p>
            <a:r>
              <a:rPr lang="uk-UA" dirty="0">
                <a:solidFill>
                  <a:schemeClr val="bg1"/>
                </a:solidFill>
              </a:rPr>
              <a:t>Виконавчий комітет </a:t>
            </a:r>
            <a:r>
              <a:rPr lang="uk-UA" dirty="0" err="1">
                <a:solidFill>
                  <a:schemeClr val="bg1"/>
                </a:solidFill>
              </a:rPr>
              <a:t>Белзької</a:t>
            </a:r>
            <a:r>
              <a:rPr lang="uk-UA" dirty="0">
                <a:solidFill>
                  <a:schemeClr val="bg1"/>
                </a:solidFill>
              </a:rPr>
              <a:t> міської ради</a:t>
            </a:r>
          </a:p>
          <a:p>
            <a:r>
              <a:rPr lang="uk-UA" dirty="0">
                <a:solidFill>
                  <a:schemeClr val="bg1"/>
                </a:solidFill>
              </a:rPr>
              <a:t>Львівської області</a:t>
            </a:r>
          </a:p>
          <a:p>
            <a:endParaRPr lang="uk-UA" dirty="0">
              <a:solidFill>
                <a:schemeClr val="bg1"/>
              </a:solidFill>
            </a:endParaRPr>
          </a:p>
          <a:p>
            <a:r>
              <a:rPr lang="uk-UA" dirty="0">
                <a:solidFill>
                  <a:schemeClr val="bg1"/>
                </a:solidFill>
              </a:rPr>
              <a:t>Загальна сума проекту 2 499 976,91 </a:t>
            </a:r>
            <a:r>
              <a:rPr lang="en-US" dirty="0">
                <a:solidFill>
                  <a:schemeClr val="bg1"/>
                </a:solidFill>
              </a:rPr>
              <a:t>EUR, </a:t>
            </a:r>
            <a:r>
              <a:rPr lang="uk-UA" dirty="0">
                <a:solidFill>
                  <a:schemeClr val="bg1"/>
                </a:solidFill>
              </a:rPr>
              <a:t>в тому числі</a:t>
            </a:r>
          </a:p>
          <a:p>
            <a:r>
              <a:rPr lang="uk-UA" dirty="0">
                <a:solidFill>
                  <a:schemeClr val="bg1"/>
                </a:solidFill>
              </a:rPr>
              <a:t>для КНП "Сокальська РЛ" -954 458,51</a:t>
            </a:r>
            <a:r>
              <a:rPr lang="en-US" dirty="0">
                <a:solidFill>
                  <a:schemeClr val="bg1"/>
                </a:solidFill>
              </a:rPr>
              <a:t>EUR,</a:t>
            </a:r>
          </a:p>
          <a:p>
            <a:r>
              <a:rPr lang="uk-UA" dirty="0">
                <a:solidFill>
                  <a:schemeClr val="bg1"/>
                </a:solidFill>
              </a:rPr>
              <a:t>Виконавчого комітету </a:t>
            </a:r>
            <a:r>
              <a:rPr lang="uk-UA" dirty="0" err="1">
                <a:solidFill>
                  <a:schemeClr val="bg1"/>
                </a:solidFill>
              </a:rPr>
              <a:t>Белзької</a:t>
            </a:r>
            <a:r>
              <a:rPr lang="uk-UA" dirty="0">
                <a:solidFill>
                  <a:schemeClr val="bg1"/>
                </a:solidFill>
              </a:rPr>
              <a:t> міської ради - 91</a:t>
            </a:r>
          </a:p>
          <a:p>
            <a:r>
              <a:rPr lang="uk-UA" dirty="0">
                <a:solidFill>
                  <a:schemeClr val="bg1"/>
                </a:solidFill>
              </a:rPr>
              <a:t>956,34</a:t>
            </a:r>
            <a:r>
              <a:rPr lang="en-US" dirty="0">
                <a:solidFill>
                  <a:schemeClr val="bg1"/>
                </a:solidFill>
              </a:rPr>
              <a:t>EUR</a:t>
            </a:r>
            <a:endParaRPr lang="uk-UA" dirty="0">
              <a:solidFill>
                <a:schemeClr val="bg1"/>
              </a:solidFill>
            </a:endParaRPr>
          </a:p>
          <a:p>
            <a:endParaRPr lang="uk-UA" dirty="0"/>
          </a:p>
          <a:p>
            <a:r>
              <a:rPr lang="uk-UA" dirty="0"/>
              <a:t>На жаль, </a:t>
            </a:r>
            <a:r>
              <a:rPr lang="uk-UA" dirty="0" err="1"/>
              <a:t>проєкт</a:t>
            </a:r>
            <a:r>
              <a:rPr lang="uk-UA" dirty="0"/>
              <a:t> не отримав фінансування </a:t>
            </a:r>
          </a:p>
          <a:p>
            <a:r>
              <a:rPr lang="uk-UA" dirty="0"/>
              <a:t>Європейського Союзу. Буде подано для участі в інших</a:t>
            </a:r>
          </a:p>
          <a:p>
            <a:r>
              <a:rPr lang="uk-UA" dirty="0"/>
              <a:t>Програмах</a:t>
            </a:r>
          </a:p>
          <a:p>
            <a:endParaRPr lang="uk-UA" dirty="0"/>
          </a:p>
          <a:p>
            <a:endParaRPr lang="uk-UA" dirty="0"/>
          </a:p>
          <a:p>
            <a:endParaRPr lang="uk-UA" dirty="0"/>
          </a:p>
          <a:p>
            <a:endParaRPr lang="uk-UA" dirty="0"/>
          </a:p>
          <a:p>
            <a:endParaRPr lang="uk-UA" dirty="0"/>
          </a:p>
          <a:p>
            <a:endParaRPr lang="uk-UA" dirty="0"/>
          </a:p>
          <a:p>
            <a:endParaRPr lang="uk-UA" dirty="0"/>
          </a:p>
          <a:p>
            <a:endParaRPr lang="uk-UA" dirty="0"/>
          </a:p>
          <a:p>
            <a:br>
              <a:rPr lang="uk-UA" dirty="0"/>
            </a:br>
            <a:endParaRPr lang="uk-UA" dirty="0"/>
          </a:p>
        </p:txBody>
      </p:sp>
    </p:spTree>
    <p:extLst>
      <p:ext uri="{BB962C8B-B14F-4D97-AF65-F5344CB8AC3E}">
        <p14:creationId xmlns:p14="http://schemas.microsoft.com/office/powerpoint/2010/main" val="2775485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C78096-1E26-412D-96D7-3B54F979B8C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406052FB-3EAC-4136-AD94-41BAF83A869F}"/>
              </a:ext>
            </a:extLst>
          </p:cNvPr>
          <p:cNvSpPr>
            <a:spLocks noGrp="1"/>
          </p:cNvSpPr>
          <p:nvPr>
            <p:ph type="body" idx="1"/>
          </p:nvPr>
        </p:nvSpPr>
        <p:spPr>
          <a:xfrm>
            <a:off x="288925" y="1046352"/>
            <a:ext cx="8594090" cy="2506840"/>
          </a:xfrm>
        </p:spPr>
        <p:txBody>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endParaRPr lang="uk-UA" sz="1400" b="1" dirty="0">
              <a:ea typeface="Calibri"/>
              <a:cs typeface="Times New Roman"/>
            </a:endParaRPr>
          </a:p>
          <a:p>
            <a:endParaRPr lang="uk-UA" dirty="0"/>
          </a:p>
        </p:txBody>
      </p:sp>
      <p:pic>
        <p:nvPicPr>
          <p:cNvPr id="4" name="Picture 2" descr="S:\добротвір\Банер\7.jpg">
            <a:extLst>
              <a:ext uri="{FF2B5EF4-FFF2-40B4-BE49-F238E27FC236}">
                <a16:creationId xmlns:a16="http://schemas.microsoft.com/office/drawing/2014/main" id="{6383BD4D-41FD-48F5-8D96-E6E2DC6843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CC58BF2-3676-4C83-A7DC-28A26DE542F5}"/>
              </a:ext>
            </a:extLst>
          </p:cNvPr>
          <p:cNvSpPr txBox="1"/>
          <p:nvPr/>
        </p:nvSpPr>
        <p:spPr>
          <a:xfrm>
            <a:off x="-1" y="0"/>
            <a:ext cx="8855075" cy="5870966"/>
          </a:xfrm>
          <a:prstGeom prst="rect">
            <a:avLst/>
          </a:prstGeom>
          <a:noFill/>
        </p:spPr>
        <p:txBody>
          <a:bodyPr wrap="square">
            <a:spAutoFit/>
          </a:bodyPr>
          <a:lstStyle/>
          <a:p>
            <a:pPr lvl="0">
              <a:lnSpc>
                <a:spcPct val="115000"/>
              </a:lnSpc>
              <a:spcAft>
                <a:spcPts val="1000"/>
              </a:spcAft>
            </a:pPr>
            <a:r>
              <a:rPr lang="uk-UA" sz="1800" b="1" dirty="0">
                <a:solidFill>
                  <a:schemeClr val="bg1"/>
                </a:solidFill>
                <a:latin typeface="Times New Roman"/>
                <a:ea typeface="Calibri"/>
                <a:cs typeface="Times New Roman"/>
              </a:rPr>
              <a:t>. </a:t>
            </a:r>
            <a:r>
              <a:rPr lang="ru-RU" sz="1800" b="1" dirty="0">
                <a:solidFill>
                  <a:prstClr val="white"/>
                </a:solidFill>
                <a:latin typeface="Times New Roman"/>
                <a:ea typeface="Calibri"/>
                <a:cs typeface="Times New Roman"/>
              </a:rPr>
              <a:t>«</a:t>
            </a:r>
            <a:r>
              <a:rPr lang="ru-RU" sz="1800" b="1" dirty="0" err="1">
                <a:solidFill>
                  <a:prstClr val="white"/>
                </a:solidFill>
                <a:latin typeface="Times New Roman"/>
                <a:ea typeface="Calibri"/>
                <a:cs typeface="Times New Roman"/>
              </a:rPr>
              <a:t>Поліпшення</a:t>
            </a:r>
            <a:r>
              <a:rPr lang="ru-RU" sz="1800" b="1" dirty="0">
                <a:solidFill>
                  <a:prstClr val="white"/>
                </a:solidFill>
                <a:latin typeface="Times New Roman"/>
                <a:ea typeface="Calibri"/>
                <a:cs typeface="Times New Roman"/>
              </a:rPr>
              <a:t> </a:t>
            </a:r>
            <a:r>
              <a:rPr lang="ru-RU" sz="1800" b="1" dirty="0" err="1">
                <a:solidFill>
                  <a:prstClr val="white"/>
                </a:solidFill>
                <a:latin typeface="Times New Roman"/>
                <a:ea typeface="Calibri"/>
                <a:cs typeface="Times New Roman"/>
              </a:rPr>
              <a:t>якості</a:t>
            </a:r>
            <a:r>
              <a:rPr lang="ru-RU" sz="1800" b="1" dirty="0">
                <a:solidFill>
                  <a:prstClr val="white"/>
                </a:solidFill>
                <a:latin typeface="Times New Roman"/>
                <a:ea typeface="Calibri"/>
                <a:cs typeface="Times New Roman"/>
              </a:rPr>
              <a:t> природного </a:t>
            </a:r>
            <a:r>
              <a:rPr lang="ru-RU" sz="1800" b="1" dirty="0" err="1">
                <a:solidFill>
                  <a:prstClr val="white"/>
                </a:solidFill>
                <a:latin typeface="Times New Roman"/>
                <a:ea typeface="Calibri"/>
                <a:cs typeface="Times New Roman"/>
              </a:rPr>
              <a:t>середовища</a:t>
            </a:r>
            <a:r>
              <a:rPr lang="ru-RU" sz="1800" b="1" dirty="0">
                <a:solidFill>
                  <a:prstClr val="white"/>
                </a:solidFill>
                <a:latin typeface="Times New Roman"/>
                <a:ea typeface="Calibri"/>
                <a:cs typeface="Times New Roman"/>
              </a:rPr>
              <a:t> на </a:t>
            </a:r>
            <a:r>
              <a:rPr lang="ru-RU" sz="1800" b="1" dirty="0" err="1">
                <a:solidFill>
                  <a:prstClr val="white"/>
                </a:solidFill>
                <a:latin typeface="Times New Roman"/>
                <a:ea typeface="Calibri"/>
                <a:cs typeface="Times New Roman"/>
              </a:rPr>
              <a:t>прикордонній</a:t>
            </a:r>
            <a:r>
              <a:rPr lang="ru-RU" sz="1800" b="1" dirty="0">
                <a:solidFill>
                  <a:prstClr val="white"/>
                </a:solidFill>
                <a:latin typeface="Times New Roman"/>
                <a:ea typeface="Calibri"/>
                <a:cs typeface="Times New Roman"/>
              </a:rPr>
              <a:t> </a:t>
            </a:r>
            <a:r>
              <a:rPr lang="ru-RU" sz="1800" b="1" dirty="0" err="1">
                <a:solidFill>
                  <a:prstClr val="white"/>
                </a:solidFill>
                <a:latin typeface="Times New Roman"/>
                <a:ea typeface="Calibri"/>
                <a:cs typeface="Times New Roman"/>
              </a:rPr>
              <a:t>території</a:t>
            </a:r>
            <a:r>
              <a:rPr lang="ru-RU" sz="1800" b="1" dirty="0">
                <a:solidFill>
                  <a:prstClr val="white"/>
                </a:solidFill>
                <a:latin typeface="Times New Roman"/>
                <a:ea typeface="Calibri"/>
                <a:cs typeface="Times New Roman"/>
              </a:rPr>
              <a:t>  </a:t>
            </a:r>
            <a:r>
              <a:rPr lang="ru-RU" sz="1800" b="1" dirty="0" err="1">
                <a:solidFill>
                  <a:prstClr val="white"/>
                </a:solidFill>
                <a:latin typeface="Times New Roman"/>
                <a:ea typeface="Calibri"/>
                <a:cs typeface="Times New Roman"/>
              </a:rPr>
              <a:t>гміни</a:t>
            </a:r>
            <a:r>
              <a:rPr lang="ru-RU" sz="1800" b="1" dirty="0">
                <a:solidFill>
                  <a:prstClr val="white"/>
                </a:solidFill>
                <a:latin typeface="Times New Roman"/>
                <a:ea typeface="Calibri"/>
                <a:cs typeface="Times New Roman"/>
              </a:rPr>
              <a:t> </a:t>
            </a:r>
            <a:r>
              <a:rPr lang="ru-RU" sz="1800" b="1" dirty="0" err="1">
                <a:solidFill>
                  <a:prstClr val="white"/>
                </a:solidFill>
                <a:latin typeface="Times New Roman"/>
                <a:ea typeface="Calibri"/>
                <a:cs typeface="Times New Roman"/>
              </a:rPr>
              <a:t>Белжець</a:t>
            </a:r>
            <a:r>
              <a:rPr lang="ru-RU" sz="1800" b="1" dirty="0">
                <a:solidFill>
                  <a:prstClr val="white"/>
                </a:solidFill>
                <a:latin typeface="Times New Roman"/>
                <a:ea typeface="Calibri"/>
                <a:cs typeface="Times New Roman"/>
              </a:rPr>
              <a:t> та </a:t>
            </a:r>
            <a:r>
              <a:rPr lang="ru-RU" sz="1800" b="1" dirty="0" err="1">
                <a:solidFill>
                  <a:prstClr val="white"/>
                </a:solidFill>
                <a:latin typeface="Times New Roman"/>
                <a:ea typeface="Calibri"/>
                <a:cs typeface="Times New Roman"/>
              </a:rPr>
              <a:t>міста</a:t>
            </a:r>
            <a:r>
              <a:rPr lang="ru-RU" sz="1800" b="1" dirty="0">
                <a:solidFill>
                  <a:prstClr val="white"/>
                </a:solidFill>
                <a:latin typeface="Times New Roman"/>
                <a:ea typeface="Calibri"/>
                <a:cs typeface="Times New Roman"/>
              </a:rPr>
              <a:t> Белз» </a:t>
            </a:r>
            <a:endParaRPr lang="uk-UA" b="1" dirty="0">
              <a:solidFill>
                <a:prstClr val="white"/>
              </a:solidFill>
              <a:ea typeface="Calibri"/>
              <a:cs typeface="Times New Roman"/>
            </a:endParaRPr>
          </a:p>
          <a:p>
            <a:pPr lvl="0">
              <a:lnSpc>
                <a:spcPct val="115000"/>
              </a:lnSpc>
              <a:spcAft>
                <a:spcPts val="1000"/>
              </a:spcAft>
            </a:pPr>
            <a:r>
              <a:rPr lang="uk-UA" sz="1800" dirty="0" err="1">
                <a:solidFill>
                  <a:schemeClr val="bg1"/>
                </a:solidFill>
                <a:latin typeface="Times New Roman"/>
                <a:ea typeface="Calibri"/>
                <a:cs typeface="Times New Roman"/>
              </a:rPr>
              <a:t>Проєкт</a:t>
            </a:r>
            <a:r>
              <a:rPr lang="uk-UA" sz="1800" dirty="0">
                <a:solidFill>
                  <a:schemeClr val="bg1"/>
                </a:solidFill>
                <a:latin typeface="Times New Roman"/>
                <a:ea typeface="Calibri"/>
                <a:cs typeface="Times New Roman"/>
              </a:rPr>
              <a:t> подано в рамках програми  </a:t>
            </a:r>
            <a:r>
              <a:rPr lang="uk-UA" sz="1800" dirty="0" err="1">
                <a:solidFill>
                  <a:schemeClr val="bg1"/>
                </a:solidFill>
                <a:latin typeface="Times New Roman"/>
                <a:ea typeface="Calibri"/>
                <a:cs typeface="Times New Roman"/>
              </a:rPr>
              <a:t>Програми</a:t>
            </a:r>
            <a:r>
              <a:rPr lang="uk-UA" sz="1800" dirty="0">
                <a:solidFill>
                  <a:schemeClr val="bg1"/>
                </a:solidFill>
                <a:latin typeface="Times New Roman"/>
                <a:ea typeface="Calibri"/>
                <a:cs typeface="Times New Roman"/>
              </a:rPr>
              <a:t> </a:t>
            </a:r>
            <a:r>
              <a:rPr lang="uk-UA" sz="1800" dirty="0" err="1">
                <a:solidFill>
                  <a:schemeClr val="bg1"/>
                </a:solidFill>
                <a:latin typeface="Times New Roman"/>
                <a:ea typeface="Calibri"/>
                <a:cs typeface="Times New Roman"/>
              </a:rPr>
              <a:t>Interreg</a:t>
            </a:r>
            <a:r>
              <a:rPr lang="uk-UA" sz="1800" dirty="0">
                <a:solidFill>
                  <a:schemeClr val="bg1"/>
                </a:solidFill>
                <a:latin typeface="Times New Roman"/>
                <a:ea typeface="Calibri"/>
                <a:cs typeface="Times New Roman"/>
              </a:rPr>
              <a:t> NEXT Польща – Україна 2021-2027 </a:t>
            </a:r>
            <a:endParaRPr lang="uk-UA" sz="1800" b="1" dirty="0">
              <a:solidFill>
                <a:schemeClr val="bg1"/>
              </a:solidFill>
              <a:latin typeface="Times New Roman"/>
              <a:ea typeface="Calibri"/>
              <a:cs typeface="Times New Roman"/>
            </a:endParaRPr>
          </a:p>
          <a:p>
            <a:pPr lvl="0">
              <a:lnSpc>
                <a:spcPct val="115000"/>
              </a:lnSpc>
              <a:spcAft>
                <a:spcPts val="1000"/>
              </a:spcAf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2 735 942 </a:t>
            </a:r>
            <a:r>
              <a:rPr lang="en-US" sz="1800" b="1" dirty="0">
                <a:solidFill>
                  <a:schemeClr val="bg1"/>
                </a:solidFill>
                <a:latin typeface="Times New Roman"/>
                <a:ea typeface="Calibri"/>
                <a:cs typeface="Times New Roman"/>
              </a:rPr>
              <a:t> EUR</a:t>
            </a:r>
            <a:endParaRPr lang="uk-UA" sz="1800" b="1" dirty="0">
              <a:solidFill>
                <a:schemeClr val="bg1"/>
              </a:solidFill>
              <a:latin typeface="Times New Roman"/>
              <a:ea typeface="Calibri"/>
              <a:cs typeface="Times New Roman"/>
            </a:endParaRPr>
          </a:p>
          <a:p>
            <a:pPr>
              <a:lnSpc>
                <a:spcPct val="115000"/>
              </a:lnSpc>
              <a:spcAft>
                <a:spcPts val="1000"/>
              </a:spcAft>
            </a:pPr>
            <a:r>
              <a:rPr lang="uk-UA" sz="1800" b="1" dirty="0">
                <a:solidFill>
                  <a:schemeClr val="bg1"/>
                </a:solidFill>
                <a:latin typeface="Times New Roman"/>
                <a:ea typeface="Calibri"/>
                <a:cs typeface="Times New Roman"/>
              </a:rPr>
              <a:t>Короткий опис: </a:t>
            </a:r>
            <a:r>
              <a:rPr lang="uk-UA" sz="1800" dirty="0">
                <a:solidFill>
                  <a:schemeClr val="bg1"/>
                </a:solidFill>
                <a:latin typeface="Times New Roman"/>
                <a:ea typeface="Calibri"/>
                <a:cs typeface="Times New Roman"/>
              </a:rPr>
              <a:t>покращення стану надання житлово-комунальних послуг та стану навколишнього середовища</a:t>
            </a:r>
            <a:r>
              <a:rPr lang="en-US" sz="1800" dirty="0">
                <a:solidFill>
                  <a:schemeClr val="bg1"/>
                </a:solidFill>
                <a:latin typeface="Times New Roman"/>
                <a:ea typeface="Calibri"/>
                <a:cs typeface="Times New Roman"/>
              </a:rPr>
              <a:t>a</a:t>
            </a:r>
            <a:endParaRPr lang="uk-UA" sz="1800" dirty="0">
              <a:solidFill>
                <a:schemeClr val="bg1"/>
              </a:solidFill>
              <a:latin typeface="Times New Roman"/>
              <a:ea typeface="Calibri"/>
              <a:cs typeface="Times New Roman"/>
            </a:endParaRPr>
          </a:p>
          <a:p>
            <a:pPr>
              <a:lnSpc>
                <a:spcPct val="115000"/>
              </a:lnSpc>
              <a:spcAft>
                <a:spcPts val="1000"/>
              </a:spcAft>
            </a:pPr>
            <a:r>
              <a:rPr lang="uk-UA" sz="1800" dirty="0">
                <a:solidFill>
                  <a:schemeClr val="bg1"/>
                </a:solidFill>
                <a:latin typeface="Times New Roman"/>
                <a:ea typeface="Calibri"/>
                <a:cs typeface="Times New Roman"/>
              </a:rPr>
              <a:t>- Збудована 200-метрова ділянка каналізаційної мережі в місті </a:t>
            </a:r>
            <a:r>
              <a:rPr lang="uk-UA" sz="1800" dirty="0" err="1">
                <a:solidFill>
                  <a:schemeClr val="bg1"/>
                </a:solidFill>
                <a:latin typeface="Times New Roman"/>
                <a:ea typeface="Calibri"/>
                <a:cs typeface="Times New Roman"/>
              </a:rPr>
              <a:t>Белз</a:t>
            </a:r>
            <a:r>
              <a:rPr lang="uk-UA" sz="1800" dirty="0">
                <a:solidFill>
                  <a:schemeClr val="bg1"/>
                </a:solidFill>
                <a:latin typeface="Times New Roman"/>
                <a:ea typeface="Calibri"/>
                <a:cs typeface="Times New Roman"/>
              </a:rPr>
              <a:t> (вона буде використовуватися для підключення ділянки каналізаційної мережі довжиною 1600 метрів (наразі існує в місті </a:t>
            </a:r>
            <a:r>
              <a:rPr lang="uk-UA" sz="1800" dirty="0" err="1">
                <a:solidFill>
                  <a:schemeClr val="bg1"/>
                </a:solidFill>
                <a:latin typeface="Times New Roman"/>
                <a:ea typeface="Calibri"/>
                <a:cs typeface="Times New Roman"/>
              </a:rPr>
              <a:t>Белз</a:t>
            </a:r>
            <a:r>
              <a:rPr lang="uk-UA" sz="1800" dirty="0">
                <a:solidFill>
                  <a:schemeClr val="bg1"/>
                </a:solidFill>
                <a:latin typeface="Times New Roman"/>
                <a:ea typeface="Calibri"/>
                <a:cs typeface="Times New Roman"/>
              </a:rPr>
              <a:t>, але не працює) до очисних споруд</a:t>
            </a:r>
          </a:p>
          <a:p>
            <a:pPr>
              <a:lnSpc>
                <a:spcPct val="115000"/>
              </a:lnSpc>
              <a:spcAft>
                <a:spcPts val="1000"/>
              </a:spcAft>
            </a:pPr>
            <a:r>
              <a:rPr lang="uk-UA" sz="1800" dirty="0">
                <a:solidFill>
                  <a:schemeClr val="bg1"/>
                </a:solidFill>
                <a:latin typeface="Times New Roman"/>
                <a:ea typeface="Calibri"/>
                <a:cs typeface="Times New Roman"/>
              </a:rPr>
              <a:t>-введена в експлуатацію очисна споруда (за механіко-біологічною технологією) з </a:t>
            </a:r>
            <a:r>
              <a:rPr lang="uk-UA" sz="1800" dirty="0" err="1">
                <a:solidFill>
                  <a:schemeClr val="bg1"/>
                </a:solidFill>
                <a:latin typeface="Times New Roman"/>
                <a:ea typeface="Calibri"/>
                <a:cs typeface="Times New Roman"/>
              </a:rPr>
              <a:t>макс</a:t>
            </a:r>
            <a:r>
              <a:rPr lang="uk-UA" sz="1800" dirty="0">
                <a:solidFill>
                  <a:schemeClr val="bg1"/>
                </a:solidFill>
                <a:latin typeface="Times New Roman"/>
                <a:ea typeface="Calibri"/>
                <a:cs typeface="Times New Roman"/>
              </a:rPr>
              <a:t>. продуктивність 500м3/добу</a:t>
            </a:r>
          </a:p>
          <a:p>
            <a:pPr>
              <a:lnSpc>
                <a:spcPct val="115000"/>
              </a:lnSpc>
              <a:spcAft>
                <a:spcPts val="1000"/>
              </a:spcAft>
            </a:pPr>
            <a:endParaRPr lang="uk-UA" dirty="0">
              <a:solidFill>
                <a:schemeClr val="bg1"/>
              </a:solidFill>
              <a:latin typeface="Times New Roman"/>
              <a:ea typeface="Calibri"/>
              <a:cs typeface="Times New Roman"/>
            </a:endParaRPr>
          </a:p>
          <a:p>
            <a:pPr>
              <a:lnSpc>
                <a:spcPct val="115000"/>
              </a:lnSpc>
              <a:spcAft>
                <a:spcPts val="1000"/>
              </a:spcAft>
            </a:pPr>
            <a:endParaRPr lang="uk-UA" sz="1800" dirty="0">
              <a:solidFill>
                <a:schemeClr val="bg1"/>
              </a:solidFill>
              <a:latin typeface="Times New Roman"/>
              <a:ea typeface="Calibri"/>
              <a:cs typeface="Times New Roman"/>
            </a:endParaRPr>
          </a:p>
          <a:p>
            <a:pPr>
              <a:lnSpc>
                <a:spcPct val="115000"/>
              </a:lnSpc>
              <a:spcAft>
                <a:spcPts val="1000"/>
              </a:spcAft>
            </a:pPr>
            <a:endParaRPr lang="uk-UA" sz="1800" dirty="0">
              <a:solidFill>
                <a:schemeClr val="bg1"/>
              </a:solidFill>
              <a:latin typeface="Times New Roman"/>
              <a:ea typeface="Calibri"/>
              <a:cs typeface="Times New Roman"/>
            </a:endParaRPr>
          </a:p>
        </p:txBody>
      </p:sp>
      <p:pic>
        <p:nvPicPr>
          <p:cNvPr id="14338" name="Picture 2" descr="Миколаївводоканал» з данськими партнерами реконструює очисні споруди  каналізації, які постраждали від вибухів">
            <a:extLst>
              <a:ext uri="{FF2B5EF4-FFF2-40B4-BE49-F238E27FC236}">
                <a16:creationId xmlns:a16="http://schemas.microsoft.com/office/drawing/2014/main" id="{E29A7F93-04DD-46A6-8BB0-B8F17F8B44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395997"/>
            <a:ext cx="1485603" cy="1735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694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C78096-1E26-412D-96D7-3B54F979B8CC}"/>
              </a:ext>
            </a:extLst>
          </p:cNvPr>
          <p:cNvSpPr>
            <a:spLocks noGrp="1"/>
          </p:cNvSpPr>
          <p:nvPr>
            <p:ph type="title"/>
          </p:nvPr>
        </p:nvSpPr>
        <p:spPr/>
        <p:txBody>
          <a:bodyPr/>
          <a:lstStyle/>
          <a:p>
            <a:endParaRPr lang="uk-UA"/>
          </a:p>
        </p:txBody>
      </p:sp>
      <p:sp>
        <p:nvSpPr>
          <p:cNvPr id="3" name="Місце для тексту 2">
            <a:extLst>
              <a:ext uri="{FF2B5EF4-FFF2-40B4-BE49-F238E27FC236}">
                <a16:creationId xmlns:a16="http://schemas.microsoft.com/office/drawing/2014/main" id="{406052FB-3EAC-4136-AD94-41BAF83A869F}"/>
              </a:ext>
            </a:extLst>
          </p:cNvPr>
          <p:cNvSpPr>
            <a:spLocks noGrp="1"/>
          </p:cNvSpPr>
          <p:nvPr>
            <p:ph type="body" idx="1"/>
          </p:nvPr>
        </p:nvSpPr>
        <p:spPr>
          <a:xfrm>
            <a:off x="288925" y="1046352"/>
            <a:ext cx="8594090" cy="2506840"/>
          </a:xfrm>
        </p:spPr>
        <p:txBody>
          <a:bodyPr/>
          <a:lstStyle/>
          <a:p>
            <a:pPr lvl="0">
              <a:lnSpc>
                <a:spcPct val="115000"/>
              </a:lnSpc>
              <a:spcAft>
                <a:spcPts val="0"/>
              </a:spcAft>
              <a:tabLst>
                <a:tab pos="3690620" algn="l"/>
              </a:tabLst>
            </a:pPr>
            <a:r>
              <a:rPr lang="uk-UA" sz="1800" b="1" dirty="0">
                <a:solidFill>
                  <a:schemeClr val="bg1"/>
                </a:solidFill>
                <a:latin typeface="Times New Roman"/>
                <a:ea typeface="Calibri"/>
                <a:cs typeface="Times New Roman"/>
              </a:rPr>
              <a:t>У співпраці з ГО «Будуємо Україну разом» та IREX в рамках програми «Мріємо та діємо» реалізовано у </a:t>
            </a:r>
            <a:r>
              <a:rPr lang="uk-UA" sz="1800" b="1" dirty="0" err="1">
                <a:solidFill>
                  <a:schemeClr val="bg1"/>
                </a:solidFill>
                <a:latin typeface="Times New Roman"/>
                <a:ea typeface="Calibri"/>
                <a:cs typeface="Times New Roman"/>
              </a:rPr>
              <a:t>Белзькому</a:t>
            </a:r>
            <a:r>
              <a:rPr lang="uk-UA" sz="1800" b="1" dirty="0">
                <a:solidFill>
                  <a:schemeClr val="bg1"/>
                </a:solidFill>
                <a:latin typeface="Times New Roman"/>
                <a:ea typeface="Calibri"/>
                <a:cs typeface="Times New Roman"/>
              </a:rPr>
              <a:t> ОЗЗСО І-ІІІ ст.  </a:t>
            </a:r>
            <a:r>
              <a:rPr lang="uk-UA" sz="1800" b="1" dirty="0" err="1">
                <a:solidFill>
                  <a:schemeClr val="bg1"/>
                </a:solidFill>
                <a:latin typeface="Times New Roman"/>
                <a:ea typeface="Calibri"/>
                <a:cs typeface="Times New Roman"/>
              </a:rPr>
              <a:t>проєкт</a:t>
            </a:r>
            <a:r>
              <a:rPr lang="uk-UA" sz="1800" b="1" dirty="0">
                <a:solidFill>
                  <a:schemeClr val="bg1"/>
                </a:solidFill>
                <a:latin typeface="Times New Roman"/>
                <a:ea typeface="Calibri"/>
                <a:cs typeface="Times New Roman"/>
              </a:rPr>
              <a:t> волонтерського будівничого  табору та  культурно-просвітницької роботи. </a:t>
            </a:r>
          </a:p>
          <a:p>
            <a:pPr lvl="0">
              <a:lnSpc>
                <a:spcPct val="115000"/>
              </a:lnSpc>
              <a:spcAft>
                <a:spcPts val="0"/>
              </a:spcAft>
              <a:tabLst>
                <a:tab pos="3690620" algn="l"/>
              </a:tabLst>
            </a:pP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Результат: збудований відкритий молодіжний простір на території школи в еко-стилі з дошок та </a:t>
            </a:r>
            <a:r>
              <a:rPr lang="uk-UA" sz="1800" b="1" dirty="0" err="1">
                <a:solidFill>
                  <a:schemeClr val="bg1"/>
                </a:solidFill>
                <a:latin typeface="Times New Roman"/>
                <a:ea typeface="Calibri"/>
                <a:cs typeface="Times New Roman"/>
              </a:rPr>
              <a:t>палетів</a:t>
            </a:r>
            <a:endParaRPr lang="uk-UA" sz="1800" b="1" dirty="0">
              <a:solidFill>
                <a:schemeClr val="bg1"/>
              </a:solidFill>
              <a:latin typeface="Times New Roman"/>
              <a:ea typeface="Calibri"/>
              <a:cs typeface="Times New Roman"/>
            </a:endParaRPr>
          </a:p>
          <a:p>
            <a:pPr lvl="0">
              <a:lnSpc>
                <a:spcPct val="115000"/>
              </a:lnSpc>
              <a:spcAft>
                <a:spcPts val="0"/>
              </a:spcAft>
              <a:tabLst>
                <a:tab pos="3690620" algn="l"/>
              </a:tabLst>
            </a:pPr>
            <a:r>
              <a:rPr lang="uk-UA" sz="1800" b="1" dirty="0">
                <a:solidFill>
                  <a:schemeClr val="bg1"/>
                </a:solidFill>
                <a:latin typeface="Times New Roman"/>
                <a:ea typeface="Calibri"/>
                <a:cs typeface="Times New Roman"/>
              </a:rPr>
              <a:t>Вартість </a:t>
            </a:r>
            <a:r>
              <a:rPr lang="uk-UA" sz="1800" b="1" dirty="0" err="1">
                <a:solidFill>
                  <a:schemeClr val="bg1"/>
                </a:solidFill>
                <a:latin typeface="Times New Roman"/>
                <a:ea typeface="Calibri"/>
                <a:cs typeface="Times New Roman"/>
              </a:rPr>
              <a:t>проєкту</a:t>
            </a:r>
            <a:r>
              <a:rPr lang="uk-UA" sz="1800" b="1" dirty="0">
                <a:solidFill>
                  <a:schemeClr val="bg1"/>
                </a:solidFill>
                <a:latin typeface="Times New Roman"/>
                <a:ea typeface="Calibri"/>
                <a:cs typeface="Times New Roman"/>
              </a:rPr>
              <a:t> - 120 000 грн.</a:t>
            </a:r>
            <a:r>
              <a:rPr lang="uk-UA" sz="1800" b="1" dirty="0">
                <a:latin typeface="Times New Roman"/>
                <a:ea typeface="Calibri"/>
                <a:cs typeface="Times New Roman"/>
              </a:rPr>
              <a:t>.</a:t>
            </a:r>
            <a:endParaRPr lang="uk-UA" sz="1400" b="1" dirty="0">
              <a:ea typeface="Calibri"/>
              <a:cs typeface="Times New Roman"/>
            </a:endParaRPr>
          </a:p>
          <a:p>
            <a:endParaRPr lang="uk-UA" dirty="0"/>
          </a:p>
        </p:txBody>
      </p:sp>
      <p:pic>
        <p:nvPicPr>
          <p:cNvPr id="4" name="Picture 2" descr="S:\добротвір\Банер\7.jpg">
            <a:extLst>
              <a:ext uri="{FF2B5EF4-FFF2-40B4-BE49-F238E27FC236}">
                <a16:creationId xmlns:a16="http://schemas.microsoft.com/office/drawing/2014/main" id="{6383BD4D-41FD-48F5-8D96-E6E2DC6843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CC58BF2-3676-4C83-A7DC-28A26DE542F5}"/>
              </a:ext>
            </a:extLst>
          </p:cNvPr>
          <p:cNvSpPr txBox="1"/>
          <p:nvPr/>
        </p:nvSpPr>
        <p:spPr>
          <a:xfrm>
            <a:off x="-1" y="0"/>
            <a:ext cx="8855075" cy="1278940"/>
          </a:xfrm>
          <a:prstGeom prst="rect">
            <a:avLst/>
          </a:prstGeom>
          <a:noFill/>
        </p:spPr>
        <p:txBody>
          <a:bodyPr wrap="square">
            <a:spAutoFit/>
          </a:bodyPr>
          <a:lstStyle/>
          <a:p>
            <a:pPr lvl="0">
              <a:lnSpc>
                <a:spcPct val="115000"/>
              </a:lnSpc>
              <a:spcAft>
                <a:spcPts val="1000"/>
              </a:spcAft>
            </a:pPr>
            <a:r>
              <a:rPr lang="uk-UA" sz="1800" b="1" dirty="0">
                <a:solidFill>
                  <a:schemeClr val="bg1"/>
                </a:solidFill>
                <a:latin typeface="Times New Roman"/>
                <a:ea typeface="Calibri"/>
                <a:cs typeface="Times New Roman"/>
              </a:rPr>
              <a:t>. </a:t>
            </a:r>
            <a:endParaRPr lang="uk-UA" dirty="0">
              <a:solidFill>
                <a:schemeClr val="bg1"/>
              </a:solidFill>
              <a:latin typeface="Times New Roman"/>
              <a:ea typeface="Calibri"/>
              <a:cs typeface="Times New Roman"/>
            </a:endParaRPr>
          </a:p>
          <a:p>
            <a:pPr>
              <a:lnSpc>
                <a:spcPct val="115000"/>
              </a:lnSpc>
              <a:spcAft>
                <a:spcPts val="1000"/>
              </a:spcAft>
            </a:pPr>
            <a:endParaRPr lang="uk-UA" sz="1800" dirty="0">
              <a:solidFill>
                <a:schemeClr val="bg1"/>
              </a:solidFill>
              <a:latin typeface="Times New Roman"/>
              <a:ea typeface="Calibri"/>
              <a:cs typeface="Times New Roman"/>
            </a:endParaRPr>
          </a:p>
          <a:p>
            <a:pPr>
              <a:lnSpc>
                <a:spcPct val="115000"/>
              </a:lnSpc>
              <a:spcAft>
                <a:spcPts val="1000"/>
              </a:spcAft>
            </a:pPr>
            <a:endParaRPr lang="uk-UA" sz="1800" dirty="0">
              <a:solidFill>
                <a:schemeClr val="bg1"/>
              </a:solidFill>
              <a:latin typeface="Times New Roman"/>
              <a:ea typeface="Calibri"/>
              <a:cs typeface="Times New Roman"/>
            </a:endParaRPr>
          </a:p>
        </p:txBody>
      </p:sp>
      <p:sp>
        <p:nvSpPr>
          <p:cNvPr id="8" name="TextBox 7">
            <a:extLst>
              <a:ext uri="{FF2B5EF4-FFF2-40B4-BE49-F238E27FC236}">
                <a16:creationId xmlns:a16="http://schemas.microsoft.com/office/drawing/2014/main" id="{6045C4C2-3E79-4A70-BC7B-D13AC215D383}"/>
              </a:ext>
            </a:extLst>
          </p:cNvPr>
          <p:cNvSpPr txBox="1"/>
          <p:nvPr/>
        </p:nvSpPr>
        <p:spPr>
          <a:xfrm>
            <a:off x="1600200" y="762001"/>
            <a:ext cx="5791200" cy="3277820"/>
          </a:xfrm>
          <a:prstGeom prst="rect">
            <a:avLst/>
          </a:prstGeom>
          <a:noFill/>
        </p:spPr>
        <p:txBody>
          <a:bodyPr wrap="square">
            <a:spAutoFit/>
          </a:bodyPr>
          <a:lstStyle/>
          <a:p>
            <a:pPr algn="just">
              <a:lnSpc>
                <a:spcPct val="150000"/>
              </a:lnSpc>
            </a:pPr>
            <a:r>
              <a:rPr lang="ru-RU" sz="1800" dirty="0">
                <a:solidFill>
                  <a:schemeClr val="bg1"/>
                </a:solidFill>
              </a:rPr>
              <a:t>ДЯКУЮ ЗА СПІЛЬНУ РОБОТУ </a:t>
            </a:r>
            <a:r>
              <a:rPr lang="ru-RU" dirty="0">
                <a:solidFill>
                  <a:schemeClr val="bg1"/>
                </a:solidFill>
              </a:rPr>
              <a:t>КЕРІВНИЦТВУ МІСЬКОЇ РАДИ, </a:t>
            </a:r>
            <a:r>
              <a:rPr lang="ru-RU" sz="1800" dirty="0">
                <a:solidFill>
                  <a:schemeClr val="bg1"/>
                </a:solidFill>
              </a:rPr>
              <a:t>ДЕПУТАТАМ</a:t>
            </a:r>
            <a:r>
              <a:rPr lang="ru-RU" sz="1800">
                <a:solidFill>
                  <a:schemeClr val="bg1"/>
                </a:solidFill>
              </a:rPr>
              <a:t>,  ВИКОНАВЧОМУ </a:t>
            </a:r>
            <a:r>
              <a:rPr lang="ru-RU" sz="1800" dirty="0">
                <a:solidFill>
                  <a:schemeClr val="bg1"/>
                </a:solidFill>
              </a:rPr>
              <a:t>КОМІТЕТУ ТА УСІМ НЕБАЙДУЖИМ ГРОМАДЯНАМ .</a:t>
            </a:r>
          </a:p>
          <a:p>
            <a:pPr algn="just">
              <a:lnSpc>
                <a:spcPct val="150000"/>
              </a:lnSpc>
            </a:pPr>
            <a:r>
              <a:rPr lang="ru-RU" sz="1800" dirty="0">
                <a:solidFill>
                  <a:schemeClr val="bg1"/>
                </a:solidFill>
              </a:rPr>
              <a:t>СПОДІВАЮСЯ, ЩО НАША СПІЛЬНА РОБОТА ОБОВ’ЯЗКОВО БУДЕ РЕЗУЛЬТАТИВНОЮ. </a:t>
            </a:r>
          </a:p>
          <a:p>
            <a:pPr algn="just"/>
            <a:r>
              <a:rPr lang="ru-RU" sz="1800" dirty="0">
                <a:solidFill>
                  <a:schemeClr val="bg1"/>
                </a:solidFill>
              </a:rPr>
              <a:t>ДЯКУЮ ЗА УВАГУ ! </a:t>
            </a:r>
          </a:p>
          <a:p>
            <a:pPr algn="just"/>
            <a:endParaRPr lang="uk-UA" sz="1800" dirty="0">
              <a:solidFill>
                <a:schemeClr val="bg1"/>
              </a:solidFill>
            </a:endParaRPr>
          </a:p>
          <a:p>
            <a:r>
              <a:rPr lang="uk-UA" sz="1800" dirty="0">
                <a:solidFill>
                  <a:schemeClr val="bg1"/>
                </a:solidFill>
              </a:rPr>
              <a:t>КЕРУЮЧИЙ СПРАВАМИ (СЕКРЕТАР) </a:t>
            </a:r>
            <a:endParaRPr lang="ru-RU" sz="1800" dirty="0">
              <a:solidFill>
                <a:schemeClr val="bg1"/>
              </a:solidFill>
            </a:endParaRPr>
          </a:p>
          <a:p>
            <a:r>
              <a:rPr lang="uk-UA" sz="1800" dirty="0">
                <a:solidFill>
                  <a:schemeClr val="bg1"/>
                </a:solidFill>
              </a:rPr>
              <a:t>ВИКОНАВЧОГО КОМІТЕТУ                               </a:t>
            </a:r>
            <a:r>
              <a:rPr lang="uk-UA" sz="1800" dirty="0" err="1">
                <a:solidFill>
                  <a:schemeClr val="bg1"/>
                </a:solidFill>
              </a:rPr>
              <a:t>Ребрина</a:t>
            </a:r>
            <a:r>
              <a:rPr lang="uk-UA" sz="1800" dirty="0">
                <a:solidFill>
                  <a:schemeClr val="bg1"/>
                </a:solidFill>
              </a:rPr>
              <a:t> Л.Я.</a:t>
            </a:r>
            <a:endParaRPr lang="ru-RU" sz="1800" dirty="0">
              <a:solidFill>
                <a:schemeClr val="bg1"/>
              </a:solidFill>
            </a:endParaRPr>
          </a:p>
        </p:txBody>
      </p:sp>
    </p:spTree>
    <p:extLst>
      <p:ext uri="{BB962C8B-B14F-4D97-AF65-F5344CB8AC3E}">
        <p14:creationId xmlns:p14="http://schemas.microsoft.com/office/powerpoint/2010/main" val="1369205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A8868D-842F-433E-B559-75C15D438055}"/>
              </a:ext>
            </a:extLst>
          </p:cNvPr>
          <p:cNvSpPr>
            <a:spLocks noGrp="1"/>
          </p:cNvSpPr>
          <p:nvPr>
            <p:ph type="title"/>
          </p:nvPr>
        </p:nvSpPr>
        <p:spPr>
          <a:xfrm>
            <a:off x="381000" y="501853"/>
            <a:ext cx="8305800" cy="830997"/>
          </a:xfrm>
        </p:spPr>
        <p:txBody>
          <a:bodyPr/>
          <a:lstStyle/>
          <a:p>
            <a:r>
              <a:rPr lang="uk-UA" sz="1800" dirty="0">
                <a:effectLst/>
                <a:latin typeface="Times New Roman" panose="02020603050405020304" pitchFamily="18" charset="0"/>
                <a:ea typeface="Times New Roman" panose="02020603050405020304" pitchFamily="18" charset="0"/>
              </a:rPr>
              <a:t>Рішення виконавчого комітету за основними напрямками діяльності</a:t>
            </a:r>
            <a:endParaRPr lang="uk-UA" dirty="0"/>
          </a:p>
        </p:txBody>
      </p:sp>
      <p:sp>
        <p:nvSpPr>
          <p:cNvPr id="3" name="Місце для тексту 2">
            <a:extLst>
              <a:ext uri="{FF2B5EF4-FFF2-40B4-BE49-F238E27FC236}">
                <a16:creationId xmlns:a16="http://schemas.microsoft.com/office/drawing/2014/main" id="{EB6189C3-9E2F-47E4-B917-B693D0048936}"/>
              </a:ext>
            </a:extLst>
          </p:cNvPr>
          <p:cNvSpPr>
            <a:spLocks noGrp="1"/>
          </p:cNvSpPr>
          <p:nvPr>
            <p:ph type="body" idx="1"/>
          </p:nvPr>
        </p:nvSpPr>
        <p:spPr/>
        <p:txBody>
          <a:bodyPr/>
          <a:lstStyle/>
          <a:p>
            <a:endParaRPr lang="uk-UA" dirty="0"/>
          </a:p>
        </p:txBody>
      </p:sp>
      <p:graphicFrame>
        <p:nvGraphicFramePr>
          <p:cNvPr id="6" name="Діаграма 5">
            <a:extLst>
              <a:ext uri="{FF2B5EF4-FFF2-40B4-BE49-F238E27FC236}">
                <a16:creationId xmlns:a16="http://schemas.microsoft.com/office/drawing/2014/main" id="{883A9DEB-BD8C-41F2-B7B8-E2FFCFFC6AEE}"/>
              </a:ext>
            </a:extLst>
          </p:cNvPr>
          <p:cNvGraphicFramePr/>
          <p:nvPr>
            <p:extLst>
              <p:ext uri="{D42A27DB-BD31-4B8C-83A1-F6EECF244321}">
                <p14:modId xmlns:p14="http://schemas.microsoft.com/office/powerpoint/2010/main" val="3279004392"/>
              </p:ext>
            </p:extLst>
          </p:nvPr>
        </p:nvGraphicFramePr>
        <p:xfrm>
          <a:off x="288925" y="1046352"/>
          <a:ext cx="8474075" cy="55830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55818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1295400"/>
            <a:ext cx="2590800" cy="345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267200" y="501853"/>
            <a:ext cx="3875786" cy="574675"/>
          </a:xfrm>
        </p:spPr>
        <p:txBody>
          <a:bodyPr/>
          <a:lstStyle/>
          <a:p>
            <a:r>
              <a:rPr lang="uk-UA" dirty="0">
                <a:solidFill>
                  <a:schemeClr val="bg1"/>
                </a:solidFill>
              </a:rPr>
              <a:t>Ефективність роботи</a:t>
            </a:r>
            <a:br>
              <a:rPr lang="uk-UA" dirty="0">
                <a:solidFill>
                  <a:schemeClr val="bg1"/>
                </a:solidFill>
              </a:rPr>
            </a:br>
            <a:endParaRPr lang="uk-UA" dirty="0">
              <a:solidFill>
                <a:schemeClr val="bg1"/>
              </a:solidFill>
            </a:endParaRPr>
          </a:p>
        </p:txBody>
      </p:sp>
      <p:sp>
        <p:nvSpPr>
          <p:cNvPr id="3" name="Текст 2"/>
          <p:cNvSpPr>
            <a:spLocks noGrp="1"/>
          </p:cNvSpPr>
          <p:nvPr>
            <p:ph type="body" idx="1"/>
          </p:nvPr>
        </p:nvSpPr>
        <p:spPr>
          <a:xfrm>
            <a:off x="3200399" y="838201"/>
            <a:ext cx="5682615" cy="5791200"/>
          </a:xfrm>
        </p:spPr>
        <p:txBody>
          <a:bodyPr/>
          <a:lstStyle/>
          <a:p>
            <a:pPr algn="ctr"/>
            <a:endParaRPr lang="uk-UA" b="1" dirty="0">
              <a:solidFill>
                <a:schemeClr val="bg1"/>
              </a:solidFill>
            </a:endParaRPr>
          </a:p>
          <a:p>
            <a:r>
              <a:rPr lang="uk-UA" dirty="0">
                <a:solidFill>
                  <a:schemeClr val="bg1"/>
                </a:solidFill>
              </a:rPr>
              <a:t>	</a:t>
            </a:r>
          </a:p>
          <a:p>
            <a:r>
              <a:rPr lang="uk-UA" dirty="0">
                <a:solidFill>
                  <a:schemeClr val="bg1"/>
                </a:solidFill>
              </a:rPr>
              <a:t>За звітний 2023 рік було забезпечено:</a:t>
            </a:r>
          </a:p>
          <a:p>
            <a:pPr lvl="2"/>
            <a:endParaRPr lang="uk-UA" dirty="0">
              <a:solidFill>
                <a:schemeClr val="bg1"/>
              </a:solidFill>
            </a:endParaRPr>
          </a:p>
          <a:p>
            <a:pPr marL="92075" lvl="2"/>
            <a:r>
              <a:rPr lang="uk-UA" dirty="0">
                <a:solidFill>
                  <a:schemeClr val="bg1"/>
                </a:solidFill>
              </a:rPr>
              <a:t>-належне виконання власних та делегованих повноважень виконавчого комітету</a:t>
            </a:r>
          </a:p>
          <a:p>
            <a:pPr marL="1200150" lvl="2" indent="-285750">
              <a:buFontTx/>
              <a:buChar char="-"/>
            </a:pPr>
            <a:endParaRPr lang="uk-UA" dirty="0">
              <a:solidFill>
                <a:schemeClr val="bg1"/>
              </a:solidFill>
            </a:endParaRPr>
          </a:p>
          <a:p>
            <a:pPr marL="285750" indent="-285750">
              <a:buFontTx/>
              <a:buChar char="-"/>
            </a:pPr>
            <a:r>
              <a:rPr lang="uk-UA" dirty="0">
                <a:solidFill>
                  <a:schemeClr val="bg1"/>
                </a:solidFill>
              </a:rPr>
              <a:t>якісна та своєчасна підготовка матеріалів для засідань виконавчого комітету. </a:t>
            </a:r>
          </a:p>
          <a:p>
            <a:pPr marL="285750" indent="-285750">
              <a:buFontTx/>
              <a:buChar char="-"/>
            </a:pPr>
            <a:endParaRPr lang="uk-UA" dirty="0">
              <a:solidFill>
                <a:schemeClr val="bg1"/>
              </a:solidFill>
            </a:endParaRPr>
          </a:p>
          <a:p>
            <a:pPr marL="285750" indent="-285750">
              <a:buFontTx/>
              <a:buChar char="-"/>
            </a:pPr>
            <a:endParaRPr lang="uk-UA" dirty="0">
              <a:solidFill>
                <a:schemeClr val="bg1"/>
              </a:solidFill>
            </a:endParaRPr>
          </a:p>
          <a:p>
            <a:pPr marL="182563"/>
            <a:r>
              <a:rPr lang="uk-UA" dirty="0">
                <a:solidFill>
                  <a:schemeClr val="bg1"/>
                </a:solidFill>
              </a:rPr>
              <a:t>- спрямованість  на розв’язання повсякденних проблем мешканців нашої громади</a:t>
            </a:r>
          </a:p>
          <a:p>
            <a:endParaRPr lang="uk-UA" dirty="0">
              <a:solidFill>
                <a:schemeClr val="bg1"/>
              </a:solidFill>
            </a:endParaRPr>
          </a:p>
          <a:p>
            <a:endParaRPr lang="uk-UA" dirty="0">
              <a:solidFill>
                <a:schemeClr val="bg1"/>
              </a:solidFill>
            </a:endParaRPr>
          </a:p>
          <a:p>
            <a:r>
              <a:rPr lang="uk-UA" dirty="0">
                <a:solidFill>
                  <a:schemeClr val="bg1"/>
                </a:solidFill>
              </a:rPr>
              <a:t>В результаті всі заплановані засідання  та всі заходи ( колегіальні, управлінські, організаційні тощо) , що були передбачені планом роботи виконавчого комітету  виконавчого комітету </a:t>
            </a:r>
            <a:r>
              <a:rPr lang="uk-UA" dirty="0" err="1">
                <a:solidFill>
                  <a:schemeClr val="bg1"/>
                </a:solidFill>
              </a:rPr>
              <a:t>Белзької</a:t>
            </a:r>
            <a:r>
              <a:rPr lang="uk-UA" dirty="0">
                <a:solidFill>
                  <a:schemeClr val="bg1"/>
                </a:solidFill>
              </a:rPr>
              <a:t> міської ради Львівської області на 2023 рік  виконані в повному обсязі. </a:t>
            </a:r>
          </a:p>
          <a:p>
            <a:endParaRPr lang="uk-UA" dirty="0">
              <a:solidFill>
                <a:schemeClr val="bg1"/>
              </a:solidFill>
            </a:endParaRPr>
          </a:p>
        </p:txBody>
      </p:sp>
    </p:spTree>
    <p:extLst>
      <p:ext uri="{BB962C8B-B14F-4D97-AF65-F5344CB8AC3E}">
        <p14:creationId xmlns:p14="http://schemas.microsoft.com/office/powerpoint/2010/main" val="238565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572000"/>
            <a:ext cx="9179421" cy="1809327"/>
          </a:xfrm>
        </p:spPr>
        <p:txBody>
          <a:bodyPr>
            <a:normAutofit/>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1173"/>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894080" y="838200"/>
            <a:ext cx="7335520" cy="5335050"/>
          </a:xfrm>
          <a:prstGeom prst="rect">
            <a:avLst/>
          </a:prstGeom>
        </p:spPr>
        <p:txBody>
          <a:bodyPr wrap="square">
            <a:spAutoFit/>
          </a:bodyPr>
          <a:lstStyle/>
          <a:p>
            <a:pPr algn="ctr">
              <a:lnSpc>
                <a:spcPct val="150000"/>
              </a:lnSpc>
            </a:pPr>
            <a:r>
              <a:rPr lang="uk-UA" b="1" dirty="0">
                <a:solidFill>
                  <a:srgbClr val="FFFF00"/>
                </a:solidFill>
              </a:rPr>
              <a:t>З 1 грудня 2023 року розпочав роботу відділ «Центр надання адміністративних послуг»</a:t>
            </a:r>
            <a:endParaRPr lang="ru-RU" dirty="0">
              <a:solidFill>
                <a:srgbClr val="FFFF00"/>
              </a:solidFill>
            </a:endParaRPr>
          </a:p>
          <a:p>
            <a:pPr algn="ctr">
              <a:lnSpc>
                <a:spcPct val="150000"/>
              </a:lnSpc>
            </a:pPr>
            <a:r>
              <a:rPr lang="uk-UA" dirty="0">
                <a:solidFill>
                  <a:schemeClr val="bg1"/>
                </a:solidFill>
              </a:rPr>
              <a:t>(До того часу </a:t>
            </a:r>
            <a:r>
              <a:rPr lang="uk-UA" dirty="0" err="1">
                <a:solidFill>
                  <a:schemeClr val="bg1"/>
                </a:solidFill>
              </a:rPr>
              <a:t>адмінпослуги</a:t>
            </a:r>
            <a:r>
              <a:rPr lang="uk-UA" dirty="0">
                <a:solidFill>
                  <a:schemeClr val="bg1"/>
                </a:solidFill>
              </a:rPr>
              <a:t> надавали відділи виконавчого комітету)</a:t>
            </a:r>
          </a:p>
          <a:p>
            <a:pPr lvl="0">
              <a:lnSpc>
                <a:spcPct val="107000"/>
              </a:lnSpc>
              <a:spcAft>
                <a:spcPts val="800"/>
              </a:spcAft>
            </a:pPr>
            <a:endParaRPr lang="uk-UA" dirty="0">
              <a:solidFill>
                <a:schemeClr val="bg1"/>
              </a:solidFill>
            </a:endParaRPr>
          </a:p>
          <a:p>
            <a:pPr lvl="0">
              <a:lnSpc>
                <a:spcPct val="107000"/>
              </a:lnSpc>
              <a:spcAft>
                <a:spcPts val="800"/>
              </a:spcAft>
            </a:pPr>
            <a:r>
              <a:rPr lang="uk-UA" dirty="0">
                <a:solidFill>
                  <a:schemeClr val="bg1"/>
                </a:solidFill>
              </a:rPr>
              <a:t>Адміністративні послуги з реєстрації актів громадянського стану:</a:t>
            </a:r>
          </a:p>
          <a:p>
            <a:pPr lvl="0">
              <a:lnSpc>
                <a:spcPct val="107000"/>
              </a:lnSpc>
              <a:spcAft>
                <a:spcPts val="800"/>
              </a:spcAft>
            </a:pPr>
            <a:r>
              <a:rPr lang="uk-UA" dirty="0">
                <a:solidFill>
                  <a:schemeClr val="bg1"/>
                </a:solidFill>
              </a:rPr>
              <a:t>- Реєстрація народження 29 (тоді як за 2022 рік -41)</a:t>
            </a:r>
          </a:p>
          <a:p>
            <a:pPr marL="342900" lvl="0" indent="-342900">
              <a:lnSpc>
                <a:spcPct val="107000"/>
              </a:lnSpc>
              <a:spcAft>
                <a:spcPts val="800"/>
              </a:spcAft>
              <a:buFont typeface="Symbol" panose="05050102010706020507" pitchFamily="18" charset="2"/>
              <a:buChar char=""/>
            </a:pPr>
            <a:r>
              <a:rPr lang="uk-UA" dirty="0">
                <a:solidFill>
                  <a:schemeClr val="bg1"/>
                </a:solidFill>
              </a:rPr>
              <a:t>Реєстрація шлюбу 1 (за 2022 рік – 5)</a:t>
            </a:r>
          </a:p>
          <a:p>
            <a:pPr marL="342900" lvl="0" indent="-342900">
              <a:lnSpc>
                <a:spcPct val="107000"/>
              </a:lnSpc>
              <a:spcAft>
                <a:spcPts val="800"/>
              </a:spcAft>
              <a:buFont typeface="Symbol" panose="05050102010706020507" pitchFamily="18" charset="2"/>
              <a:buChar char=""/>
            </a:pPr>
            <a:r>
              <a:rPr lang="uk-UA" dirty="0">
                <a:solidFill>
                  <a:schemeClr val="bg1"/>
                </a:solidFill>
              </a:rPr>
              <a:t>Реєстрація смерті – 146 (за 2022 рік – 204)</a:t>
            </a:r>
          </a:p>
          <a:p>
            <a:pPr marL="342900" lvl="0" indent="-342900">
              <a:lnSpc>
                <a:spcPct val="107000"/>
              </a:lnSpc>
              <a:spcAft>
                <a:spcPts val="800"/>
              </a:spcAft>
              <a:buFont typeface="Symbol" panose="05050102010706020507" pitchFamily="18" charset="2"/>
              <a:buChar char=""/>
            </a:pPr>
            <a:endParaRPr lang="uk-UA" dirty="0">
              <a:solidFill>
                <a:schemeClr val="bg1"/>
              </a:solidFill>
            </a:endParaRPr>
          </a:p>
          <a:p>
            <a:pPr marL="342900" lvl="0" indent="-342900">
              <a:lnSpc>
                <a:spcPct val="107000"/>
              </a:lnSpc>
              <a:spcAft>
                <a:spcPts val="800"/>
              </a:spcAft>
              <a:buFont typeface="Symbol" panose="05050102010706020507" pitchFamily="18" charset="2"/>
              <a:buChar char=""/>
            </a:pPr>
            <a:r>
              <a:rPr lang="uk-UA" dirty="0">
                <a:solidFill>
                  <a:schemeClr val="bg1"/>
                </a:solidFill>
              </a:rPr>
              <a:t>За грудень – зареєстровано 17 смертей </a:t>
            </a:r>
          </a:p>
          <a:p>
            <a:pPr algn="ctr">
              <a:lnSpc>
                <a:spcPct val="150000"/>
              </a:lnSpc>
            </a:pPr>
            <a:endParaRPr lang="uk-UA" dirty="0">
              <a:solidFill>
                <a:schemeClr val="bg1"/>
              </a:solidFill>
            </a:endParaRPr>
          </a:p>
          <a:p>
            <a:pPr algn="ctr">
              <a:lnSpc>
                <a:spcPct val="150000"/>
              </a:lnSpc>
            </a:pPr>
            <a:endParaRPr lang="uk-UA" dirty="0">
              <a:solidFill>
                <a:schemeClr val="bg1"/>
              </a:solidFill>
            </a:endParaRPr>
          </a:p>
          <a:p>
            <a:pPr algn="ctr">
              <a:lnSpc>
                <a:spcPct val="150000"/>
              </a:lnSpc>
            </a:pPr>
            <a:endParaRPr lang="ru-RU"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9080" y="3974571"/>
            <a:ext cx="2628900" cy="1809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6382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br>
              <a:rPr lang="uk-UA" sz="2400" b="0" dirty="0">
                <a:solidFill>
                  <a:schemeClr val="bg1"/>
                </a:solidFill>
                <a:latin typeface="+mj-lt"/>
              </a:rPr>
            </a:br>
            <a:br>
              <a:rPr lang="uk-UA" sz="2400" b="0" dirty="0">
                <a:solidFill>
                  <a:schemeClr val="bg1"/>
                </a:solidFill>
                <a:latin typeface="+mj-lt"/>
              </a:rPr>
            </a:br>
            <a:r>
              <a:rPr lang="uk-UA" sz="2400" b="0" dirty="0">
                <a:solidFill>
                  <a:schemeClr val="bg1"/>
                </a:solidFill>
                <a:latin typeface="+mj-lt"/>
              </a:rPr>
              <a:t>Звіт міського голови</a:t>
            </a:r>
            <a:br>
              <a:rPr lang="uk-UA" sz="2400" b="0" dirty="0">
                <a:solidFill>
                  <a:schemeClr val="bg1"/>
                </a:solidFill>
                <a:latin typeface="+mj-lt"/>
              </a:rPr>
            </a:br>
            <a:r>
              <a:rPr lang="uk-UA" sz="2400" b="0" dirty="0">
                <a:solidFill>
                  <a:schemeClr val="bg1"/>
                </a:solidFill>
                <a:latin typeface="+mj-lt"/>
              </a:rPr>
              <a:t>Оксани Берези</a:t>
            </a:r>
          </a:p>
        </p:txBody>
      </p:sp>
      <p:sp>
        <p:nvSpPr>
          <p:cNvPr id="7" name="Місце для тексту 6">
            <a:extLst>
              <a:ext uri="{FF2B5EF4-FFF2-40B4-BE49-F238E27FC236}">
                <a16:creationId xmlns:a16="http://schemas.microsoft.com/office/drawing/2014/main" id="{77B165EE-BE91-494A-849C-950C7FA99C13}"/>
              </a:ext>
            </a:extLst>
          </p:cNvPr>
          <p:cNvSpPr>
            <a:spLocks noGrp="1"/>
          </p:cNvSpPr>
          <p:nvPr>
            <p:ph type="body" idx="1"/>
          </p:nvPr>
        </p:nvSpPr>
        <p:spPr/>
        <p:txBody>
          <a:bodyPr/>
          <a:lstStyle/>
          <a:p>
            <a:endParaRPr lang="uk-UA"/>
          </a:p>
        </p:txBody>
      </p:sp>
      <p:pic>
        <p:nvPicPr>
          <p:cNvPr id="5" name="Picture 2" descr="S:\добротвір\Банер\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2"/>
            <a:ext cx="9179421" cy="68557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Схема 7">
            <a:extLst>
              <a:ext uri="{FF2B5EF4-FFF2-40B4-BE49-F238E27FC236}">
                <a16:creationId xmlns:a16="http://schemas.microsoft.com/office/drawing/2014/main" id="{37BD93E8-483A-4557-BD6A-371BDF1578BD}"/>
              </a:ext>
            </a:extLst>
          </p:cNvPr>
          <p:cNvGraphicFramePr/>
          <p:nvPr>
            <p:extLst>
              <p:ext uri="{D42A27DB-BD31-4B8C-83A1-F6EECF244321}">
                <p14:modId xmlns:p14="http://schemas.microsoft.com/office/powerpoint/2010/main" val="3238126904"/>
              </p:ext>
            </p:extLst>
          </p:nvPr>
        </p:nvGraphicFramePr>
        <p:xfrm>
          <a:off x="914400" y="228600"/>
          <a:ext cx="7848600" cy="5584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2" descr="Програмний комплекс «Соціальна громада» у ЦНАП - 67 послуг для громадян |  Козятинська міська рада — офіційний сайт, гаряча лінія (04342) 2-01-05.  Петиції та звернення, документи міської ради, ЦНАП, ОСББ">
            <a:extLst>
              <a:ext uri="{FF2B5EF4-FFF2-40B4-BE49-F238E27FC236}">
                <a16:creationId xmlns:a16="http://schemas.microsoft.com/office/drawing/2014/main" id="{5961FF29-0A52-4A96-81F6-536ACDB30F2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8785" y="3129603"/>
            <a:ext cx="4385215" cy="292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027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добротвір\Банер\7.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11773" y="2232"/>
            <a:ext cx="9179421" cy="685576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normAutofit fontScale="90000"/>
          </a:bodyPr>
          <a:lstStyle/>
          <a:p>
            <a:pPr algn="ctr"/>
            <a:br>
              <a:rPr lang="uk-UA" sz="2400" b="0" dirty="0">
                <a:solidFill>
                  <a:schemeClr val="bg1"/>
                </a:solidFill>
                <a:latin typeface="+mj-lt"/>
              </a:rPr>
            </a:br>
            <a:br>
              <a:rPr lang="uk-UA" sz="2400" b="0" dirty="0">
                <a:solidFill>
                  <a:schemeClr val="bg1"/>
                </a:solidFill>
                <a:latin typeface="+mj-lt"/>
              </a:rPr>
            </a:br>
            <a:endParaRPr lang="uk-UA" sz="2400" b="0" dirty="0">
              <a:solidFill>
                <a:schemeClr val="bg1"/>
              </a:solidFill>
              <a:latin typeface="+mj-lt"/>
            </a:endParaRPr>
          </a:p>
        </p:txBody>
      </p:sp>
      <p:sp>
        <p:nvSpPr>
          <p:cNvPr id="17" name="Місце для тексту 16">
            <a:extLst>
              <a:ext uri="{FF2B5EF4-FFF2-40B4-BE49-F238E27FC236}">
                <a16:creationId xmlns:a16="http://schemas.microsoft.com/office/drawing/2014/main" id="{DB5E1CA7-DF64-4C9B-807D-97527DE6BF7C}"/>
              </a:ext>
            </a:extLst>
          </p:cNvPr>
          <p:cNvSpPr>
            <a:spLocks noGrp="1"/>
          </p:cNvSpPr>
          <p:nvPr>
            <p:ph type="body" idx="1"/>
          </p:nvPr>
        </p:nvSpPr>
        <p:spPr>
          <a:xfrm>
            <a:off x="288925" y="1046352"/>
            <a:ext cx="8594090" cy="276999"/>
          </a:xfrm>
        </p:spPr>
        <p:txBody>
          <a:bodyPr/>
          <a:lstStyle/>
          <a:p>
            <a:pPr algn="ctr"/>
            <a:r>
              <a:rPr lang="ru-RU" dirty="0" err="1"/>
              <a:t>Послуги</a:t>
            </a:r>
            <a:r>
              <a:rPr lang="ru-RU" dirty="0"/>
              <a:t>, </a:t>
            </a:r>
            <a:r>
              <a:rPr lang="ru-RU" dirty="0" err="1"/>
              <a:t>надані</a:t>
            </a:r>
            <a:r>
              <a:rPr lang="ru-RU" dirty="0"/>
              <a:t> </a:t>
            </a:r>
            <a:r>
              <a:rPr lang="ru-RU" dirty="0" err="1"/>
              <a:t>відділом</a:t>
            </a:r>
            <a:r>
              <a:rPr lang="ru-RU" dirty="0"/>
              <a:t> ЦНАП за </a:t>
            </a:r>
            <a:r>
              <a:rPr lang="ru-RU" dirty="0" err="1"/>
              <a:t>грудень</a:t>
            </a:r>
            <a:r>
              <a:rPr lang="ru-RU" dirty="0"/>
              <a:t> 2023 року</a:t>
            </a:r>
            <a:endParaRPr lang="uk-UA" dirty="0"/>
          </a:p>
        </p:txBody>
      </p:sp>
      <p:graphicFrame>
        <p:nvGraphicFramePr>
          <p:cNvPr id="13" name="Діаграма 12">
            <a:extLst>
              <a:ext uri="{FF2B5EF4-FFF2-40B4-BE49-F238E27FC236}">
                <a16:creationId xmlns:a16="http://schemas.microsoft.com/office/drawing/2014/main" id="{3239E5FF-32B0-4FF6-869C-87DE4BF4FCCE}"/>
              </a:ext>
            </a:extLst>
          </p:cNvPr>
          <p:cNvGraphicFramePr/>
          <p:nvPr>
            <p:extLst>
              <p:ext uri="{D42A27DB-BD31-4B8C-83A1-F6EECF244321}">
                <p14:modId xmlns:p14="http://schemas.microsoft.com/office/powerpoint/2010/main" val="31025621"/>
              </p:ext>
            </p:extLst>
          </p:nvPr>
        </p:nvGraphicFramePr>
        <p:xfrm>
          <a:off x="1070584" y="789190"/>
          <a:ext cx="7072402" cy="50038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9942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3791</TotalTime>
  <Words>3128</Words>
  <Application>Microsoft Office PowerPoint</Application>
  <PresentationFormat>Екран (4:3)</PresentationFormat>
  <Paragraphs>349</Paragraphs>
  <Slides>47</Slides>
  <Notes>0</Notes>
  <HiddenSlides>0</HiddenSlides>
  <MMClips>0</MMClips>
  <ScaleCrop>false</ScaleCrop>
  <HeadingPairs>
    <vt:vector size="6" baseType="variant">
      <vt:variant>
        <vt:lpstr>Використані шрифти</vt:lpstr>
      </vt:variant>
      <vt:variant>
        <vt:i4>5</vt:i4>
      </vt:variant>
      <vt:variant>
        <vt:lpstr>Тема</vt:lpstr>
      </vt:variant>
      <vt:variant>
        <vt:i4>1</vt:i4>
      </vt:variant>
      <vt:variant>
        <vt:lpstr>Заголовки слайдів</vt:lpstr>
      </vt:variant>
      <vt:variant>
        <vt:i4>47</vt:i4>
      </vt:variant>
    </vt:vector>
  </HeadingPairs>
  <TitlesOfParts>
    <vt:vector size="53" baseType="lpstr">
      <vt:lpstr>Calibri</vt:lpstr>
      <vt:lpstr>ProbaPro</vt:lpstr>
      <vt:lpstr>Symbol</vt:lpstr>
      <vt:lpstr>Times New Roman</vt:lpstr>
      <vt:lpstr>Ubuntu</vt:lpstr>
      <vt:lpstr>Office Theme</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Рішення виконавчого комітету за основними напрямками діяльності</vt:lpstr>
      <vt:lpstr>Ефективність роботи </vt:lpstr>
      <vt:lpstr>  Звіт міського голови Оксани Берези</vt:lpstr>
      <vt:lpstr>  Звіт міського голови Оксани Берези</vt:lpstr>
      <vt:lpstr>  </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  Звіт міського голови Оксани Берези</vt:lpstr>
      <vt:lpstr>Надання місцевих адміністративних послуг старостами у 2023 році</vt:lpstr>
      <vt:lpstr>  Звіт міського голови Оксани Берези</vt:lpstr>
      <vt:lpstr>  Звіт міського голови Оксани Берези</vt:lpstr>
      <vt:lpstr>Презентація PowerPoint</vt:lpstr>
      <vt:lpstr>Презентація PowerPoint</vt:lpstr>
      <vt:lpstr>  Звіт міського голови Оксани Берези</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Computer</dc:creator>
  <cp:lastModifiedBy>rada</cp:lastModifiedBy>
  <cp:revision>366</cp:revision>
  <dcterms:created xsi:type="dcterms:W3CDTF">2021-12-01T12:55:56Z</dcterms:created>
  <dcterms:modified xsi:type="dcterms:W3CDTF">2024-03-05T07:25:37Z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2021-07-29T00:00:00Z</vt:filetime>
  </property>
  <property fmtid="{D5CDD505-2E9C-101B-9397-08002B2CF9AE}" pid="3" name="Creator">
    <vt:lpwstr>Microsoft® PowerPoint® 2016</vt:lpwstr>
  </property>
  <property fmtid="{D5CDD505-2E9C-101B-9397-08002B2CF9AE}" pid="4" name="LastSaved">
    <vt:filetime>2021-12-01T00:00:00Z</vt:filetime>
  </property>
</Properties>
</file>